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3" r:id="rId3"/>
  </p:sldMasterIdLst>
  <p:notesMasterIdLst>
    <p:notesMasterId r:id="rId31"/>
  </p:notesMasterIdLst>
  <p:sldIdLst>
    <p:sldId id="257" r:id="rId4"/>
    <p:sldId id="273" r:id="rId5"/>
    <p:sldId id="506" r:id="rId6"/>
    <p:sldId id="496" r:id="rId7"/>
    <p:sldId id="498" r:id="rId8"/>
    <p:sldId id="500" r:id="rId9"/>
    <p:sldId id="501" r:id="rId10"/>
    <p:sldId id="505" r:id="rId11"/>
    <p:sldId id="423" r:id="rId12"/>
    <p:sldId id="490" r:id="rId13"/>
    <p:sldId id="497" r:id="rId14"/>
    <p:sldId id="495" r:id="rId15"/>
    <p:sldId id="479" r:id="rId16"/>
    <p:sldId id="509" r:id="rId17"/>
    <p:sldId id="486" r:id="rId18"/>
    <p:sldId id="507" r:id="rId19"/>
    <p:sldId id="489" r:id="rId20"/>
    <p:sldId id="480" r:id="rId21"/>
    <p:sldId id="481" r:id="rId22"/>
    <p:sldId id="482" r:id="rId23"/>
    <p:sldId id="483" r:id="rId24"/>
    <p:sldId id="484" r:id="rId25"/>
    <p:sldId id="485" r:id="rId26"/>
    <p:sldId id="513" r:id="rId27"/>
    <p:sldId id="510" r:id="rId28"/>
    <p:sldId id="511" r:id="rId29"/>
    <p:sldId id="283" r:id="rId3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05" autoAdjust="0"/>
  </p:normalViewPr>
  <p:slideViewPr>
    <p:cSldViewPr>
      <p:cViewPr varScale="1">
        <p:scale>
          <a:sx n="95" d="100"/>
          <a:sy n="95" d="100"/>
        </p:scale>
        <p:origin x="206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F78CF77-3DE0-4123-B4FE-14947ED863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Дата 2">
            <a:extLst>
              <a:ext uri="{FF2B5EF4-FFF2-40B4-BE49-F238E27FC236}">
                <a16:creationId xmlns:a16="http://schemas.microsoft.com/office/drawing/2014/main" id="{C75287E6-43CF-4F05-8336-1C1DD26A856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CD49B2D-EA67-4B28-B610-BB15CAAF0DA0}" type="datetimeFigureOut">
              <a:rPr lang="en-US"/>
              <a:pPr>
                <a:defRPr/>
              </a:pPr>
              <a:t>10/6/2023</a:t>
            </a:fld>
            <a:endParaRPr lang="en-US"/>
          </a:p>
        </p:txBody>
      </p:sp>
      <p:sp>
        <p:nvSpPr>
          <p:cNvPr id="4" name="Образ слайда 3">
            <a:extLst>
              <a:ext uri="{FF2B5EF4-FFF2-40B4-BE49-F238E27FC236}">
                <a16:creationId xmlns:a16="http://schemas.microsoft.com/office/drawing/2014/main" id="{13DFF95D-0BA5-4E1C-9E42-381CFB4F9DA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Заметки 4">
            <a:extLst>
              <a:ext uri="{FF2B5EF4-FFF2-40B4-BE49-F238E27FC236}">
                <a16:creationId xmlns:a16="http://schemas.microsoft.com/office/drawing/2014/main" id="{3F96FEC9-C64E-4C80-BE5B-3F8FD9D17FF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6" name="Нижний колонтитул 5">
            <a:extLst>
              <a:ext uri="{FF2B5EF4-FFF2-40B4-BE49-F238E27FC236}">
                <a16:creationId xmlns:a16="http://schemas.microsoft.com/office/drawing/2014/main" id="{7F5E1F68-7E0E-436C-A517-447C5516FA9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Номер слайда 6">
            <a:extLst>
              <a:ext uri="{FF2B5EF4-FFF2-40B4-BE49-F238E27FC236}">
                <a16:creationId xmlns:a16="http://schemas.microsoft.com/office/drawing/2014/main" id="{A681D244-F658-4F6C-BD6B-EB47A6888D5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15F667E-62CF-4B24-8F03-B2B5DCEFA8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id="{F1EBCA23-3896-4064-B737-81D2985EE9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a:extLst>
              <a:ext uri="{FF2B5EF4-FFF2-40B4-BE49-F238E27FC236}">
                <a16:creationId xmlns:a16="http://schemas.microsoft.com/office/drawing/2014/main" id="{F8AC0871-A58B-4AC1-BB2C-B6A9B3F054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ru-RU" sz="2000" b="1" kern="1200" dirty="0">
                <a:solidFill>
                  <a:srgbClr val="000000"/>
                </a:solidFill>
                <a:effectLst/>
                <a:latin typeface="Arial" panose="020B0604020202020204" pitchFamily="34" charset="0"/>
                <a:ea typeface="+mn-ea"/>
                <a:cs typeface="Times New Roman" panose="02020603050405020304" pitchFamily="18" charset="0"/>
              </a:rPr>
              <a:t>Проблемы гармонизации</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kumimoji="0" lang="ru-RU" altLang="en-US" sz="2000" b="0" i="0" u="none" strike="noStrike" kern="1200" cap="none" spc="0" normalizeH="0" baseline="0" noProof="0" dirty="0">
                <a:ln>
                  <a:noFill/>
                </a:ln>
                <a:solidFill>
                  <a:srgbClr val="000000"/>
                </a:solidFill>
                <a:effectLst/>
                <a:uLnTx/>
                <a:uFillTx/>
                <a:latin typeface="Arial"/>
                <a:ea typeface="+mn-ea"/>
                <a:cs typeface="Arial"/>
              </a:rPr>
              <a:t>На прошлых конференциях, совещаниях обсуждались вопросы, связанные с разработками стандартов по приборам радиационной защиты,</a:t>
            </a: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 </a:t>
            </a:r>
            <a:r>
              <a:rPr kumimoji="0" lang="ru-RU" altLang="en-US" sz="2000" b="0" i="0" u="none" strike="noStrike" kern="1200" cap="none" spc="0" normalizeH="0" baseline="0" noProof="0" dirty="0">
                <a:ln>
                  <a:noFill/>
                </a:ln>
                <a:solidFill>
                  <a:srgbClr val="000000"/>
                </a:solidFill>
                <a:effectLst/>
                <a:uLnTx/>
                <a:uFillTx/>
                <a:latin typeface="Arial"/>
                <a:ea typeface="+mn-ea"/>
                <a:cs typeface="Arial"/>
              </a:rPr>
              <a:t>требования которых гармонизированы с требованиями международных стандартов.</a:t>
            </a:r>
          </a:p>
          <a:p>
            <a:r>
              <a:rPr kumimoji="0" lang="ru-RU" altLang="en-US" sz="2000" b="0" i="0" u="none" strike="noStrike" kern="1200" cap="none" spc="0" normalizeH="0" baseline="0" noProof="0" dirty="0">
                <a:ln>
                  <a:noFill/>
                </a:ln>
                <a:solidFill>
                  <a:srgbClr val="000000"/>
                </a:solidFill>
                <a:effectLst/>
                <a:uLnTx/>
                <a:uFillTx/>
                <a:latin typeface="Arial"/>
                <a:ea typeface="+mn-ea"/>
                <a:cs typeface="Arial"/>
              </a:rPr>
              <a:t>Главный вопрос – какие проблемы на этом пути.</a:t>
            </a:r>
            <a:endParaRPr lang="ru-RU" altLang="en-US" dirty="0">
              <a:solidFill>
                <a:schemeClr val="bg1"/>
              </a:solidFill>
              <a:cs typeface="Calibri" panose="020F0502020204030204" pitchFamily="34" charset="0"/>
            </a:endParaRPr>
          </a:p>
        </p:txBody>
      </p:sp>
      <p:sp>
        <p:nvSpPr>
          <p:cNvPr id="9220" name="Номер слайда 3">
            <a:extLst>
              <a:ext uri="{FF2B5EF4-FFF2-40B4-BE49-F238E27FC236}">
                <a16:creationId xmlns:a16="http://schemas.microsoft.com/office/drawing/2014/main" id="{471F9547-33A9-4A5E-B1F4-5390728D4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06C87-D834-4DC6-8600-70BBED09C520}"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Стандарты МЭК:</a:t>
            </a:r>
          </a:p>
          <a:p>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Здесь перечислены стандарты МЭК по переносным дозиметрам фотонного, бета, нейтронного излучений, и по индивидуальным электронным дозиметрам.</a:t>
            </a:r>
          </a:p>
          <a:p>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150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РМГ 29-2013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Рекомендации по межгосударственной стандартизации – это документ как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пред-стандарт</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она используется в случаях когда материалы недотягивают до полного стандарта, но в то же время можно пользоваться материалами и жалко если материалы пропадут. Аналоги: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Технические спецификации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Technical Specification)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в ИСО и МЭК.</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ГОСТ 28271-89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достаточно древний стандарт, но ничего новее нет.</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Например,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РМГ 29-2013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состоит из кусочков Международного словаря по метрологии (VIM)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без (!!!) ссылок на него</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ВНИИМ и </a:t>
            </a:r>
            <a:r>
              <a:rPr kumimoji="0" lang="ru-RU"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БелГИМ</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создали новый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Международный словарь по метрологии.</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РМГ 29-2013 Рекомендации по межгосударственной стандартизации – по ГОСТ 1.1-2002 Межгосударственная система стандартизации. Термины и Определения «4.1.3 рекомендации по межгосударственной стандартизации: Нормативный документ, принятый Евразийским советом по стандартизации, метрологии и сертификации и содержащий добровольные для применения организационно-методические положения, которые касаются проведения работ по стандартизации, метрологии, сертификации, аккредитации и которые целесообразно предварительно проверить на практике до их установления в межгосударственном стандарте или соответствующих правилах.»</a:t>
            </a: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510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измеряемая величина - </a:t>
            </a:r>
            <a:r>
              <a:rPr lang="ru-RU" sz="1200" b="0" kern="1200" dirty="0">
                <a:solidFill>
                  <a:srgbClr val="000000"/>
                </a:solidFill>
                <a:effectLst/>
                <a:latin typeface="Arial" panose="020B0604020202020204" pitchFamily="34" charset="0"/>
                <a:ea typeface="+mn-ea"/>
                <a:cs typeface="+mn-cs"/>
              </a:rPr>
              <a:t>Российские измеряемые величины не соответствует международным документам, такие величины в современной дозиметрии для радиационной защиты отсутствуют.</a:t>
            </a:r>
          </a:p>
          <a:p>
            <a:pPr algn="just">
              <a:lnSpc>
                <a:spcPct val="115000"/>
              </a:lnSpc>
            </a:pPr>
            <a:r>
              <a:rPr lang="ru-RU" sz="1200" b="0" kern="1200" dirty="0">
                <a:solidFill>
                  <a:srgbClr val="000000"/>
                </a:solidFill>
                <a:effectLst/>
                <a:latin typeface="Arial" panose="020B0604020202020204" pitchFamily="34" charset="0"/>
                <a:ea typeface="+mn-ea"/>
                <a:cs typeface="+mn-cs"/>
              </a:rPr>
              <a:t>Международные </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измеряемые величины - операционные дозиметрические величины, </a:t>
            </a:r>
            <a:r>
              <a:rPr lang="ru-RU" sz="1200" b="0" kern="1200" dirty="0">
                <a:solidFill>
                  <a:srgbClr val="000000"/>
                </a:solidFill>
                <a:effectLst/>
                <a:latin typeface="Arial" panose="020B0604020202020204" pitchFamily="34" charset="0"/>
                <a:ea typeface="+mn-ea"/>
                <a:cs typeface="+mn-cs"/>
              </a:rPr>
              <a:t>соответствует всем современным </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международным документам: докладу 57 МКРЕ, публикации 74 МКРЗ которыми они были введены их 1996-98 гг. </a:t>
            </a:r>
          </a:p>
          <a:p>
            <a:pPr algn="just">
              <a:lnSpc>
                <a:spcPct val="115000"/>
              </a:lnSpc>
            </a:pP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ru-RU" sz="1200" kern="1200" dirty="0">
              <a:solidFill>
                <a:srgbClr val="000000"/>
              </a:solidFill>
              <a:effectLst/>
              <a:latin typeface="Arial" panose="020B0604020202020204" pitchFamily="34" charset="0"/>
              <a:ea typeface="+mn-ea"/>
              <a:cs typeface="+mn-cs"/>
            </a:endParaRP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203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sz="1200" b="1" dirty="0">
                <a:effectLst/>
                <a:latin typeface="Arial" panose="020B0604020202020204" pitchFamily="34" charset="0"/>
                <a:ea typeface="Calibri" panose="020F0502020204030204" pitchFamily="34" charset="0"/>
              </a:rPr>
              <a:t>Диапазон измерения</a:t>
            </a:r>
            <a:r>
              <a:rPr lang="ru-RU" sz="1200" dirty="0">
                <a:effectLst/>
                <a:latin typeface="Arial" panose="020B0604020202020204" pitchFamily="34" charset="0"/>
                <a:ea typeface="Calibri" panose="020F0502020204030204" pitchFamily="34" charset="0"/>
              </a:rPr>
              <a:t> - </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По определению должно быть понятно, как проверить значение данной характеристики.</a:t>
            </a:r>
          </a:p>
          <a:p>
            <a:pPr algn="just">
              <a:lnSpc>
                <a:spcPct val="115000"/>
              </a:lnSpc>
            </a:pPr>
            <a:r>
              <a:rPr lang="ru-RU" sz="1200" kern="1200" dirty="0">
                <a:solidFill>
                  <a:srgbClr val="000000"/>
                </a:solidFill>
                <a:effectLst/>
                <a:latin typeface="Arial" panose="020B0604020202020204" pitchFamily="34" charset="0"/>
                <a:ea typeface="+mn-ea"/>
                <a:cs typeface="+mn-cs"/>
              </a:rPr>
              <a:t>Российское определение термина скудное, непонятно, кем </a:t>
            </a:r>
            <a:r>
              <a:rPr lang="ru-RU" sz="1200" b="1" kern="1200" dirty="0">
                <a:solidFill>
                  <a:srgbClr val="000000"/>
                </a:solidFill>
                <a:effectLst/>
                <a:latin typeface="Arial" panose="020B0604020202020204" pitchFamily="34" charset="0"/>
                <a:ea typeface="+mn-ea"/>
                <a:cs typeface="+mn-cs"/>
              </a:rPr>
              <a:t>«указанными» </a:t>
            </a:r>
            <a:r>
              <a:rPr lang="ru-RU" sz="1200" kern="1200" dirty="0">
                <a:solidFill>
                  <a:srgbClr val="000000"/>
                </a:solidFill>
                <a:effectLst/>
                <a:latin typeface="Arial" panose="020B0604020202020204" pitchFamily="34" charset="0"/>
                <a:ea typeface="+mn-ea"/>
                <a:cs typeface="+mn-cs"/>
              </a:rPr>
              <a:t>инструментальной неопределенностью, кем </a:t>
            </a:r>
            <a:r>
              <a:rPr lang="ru-RU" sz="1200" b="1" kern="1200" dirty="0">
                <a:solidFill>
                  <a:srgbClr val="000000"/>
                </a:solidFill>
                <a:effectLst/>
                <a:latin typeface="Arial" panose="020B0604020202020204" pitchFamily="34" charset="0"/>
                <a:ea typeface="+mn-ea"/>
                <a:cs typeface="+mn-cs"/>
              </a:rPr>
              <a:t>«указанными» </a:t>
            </a:r>
            <a:r>
              <a:rPr lang="ru-RU" sz="1200" kern="1200" dirty="0">
                <a:solidFill>
                  <a:srgbClr val="000000"/>
                </a:solidFill>
                <a:effectLst/>
                <a:latin typeface="Arial" panose="020B0604020202020204" pitchFamily="34" charset="0"/>
                <a:ea typeface="+mn-ea"/>
                <a:cs typeface="+mn-cs"/>
              </a:rPr>
              <a:t>показателями точности, при каких </a:t>
            </a:r>
            <a:r>
              <a:rPr lang="ru-RU" sz="1200" b="1" kern="1200" dirty="0">
                <a:solidFill>
                  <a:srgbClr val="000000"/>
                </a:solidFill>
                <a:effectLst/>
                <a:latin typeface="Arial" panose="020B0604020202020204" pitchFamily="34" charset="0"/>
                <a:ea typeface="+mn-ea"/>
                <a:cs typeface="+mn-cs"/>
              </a:rPr>
              <a:t>«определенных» </a:t>
            </a:r>
            <a:r>
              <a:rPr lang="ru-RU" sz="1200" kern="1200" dirty="0">
                <a:solidFill>
                  <a:srgbClr val="000000"/>
                </a:solidFill>
                <a:effectLst/>
                <a:latin typeface="Arial" panose="020B0604020202020204" pitchFamily="34" charset="0"/>
                <a:ea typeface="+mn-ea"/>
                <a:cs typeface="+mn-cs"/>
              </a:rPr>
              <a:t>условиях, и как проверять диапазон измерений. Возможно на все эти вопросы есть ответы, которые приведены в другом месте, но хотелось бы чтобы определение такой важной характеристики средства измерений было максимально полным и однозначным и чтобы по определению было понятно, как проверить значение данной характеристики.</a:t>
            </a:r>
          </a:p>
          <a:p>
            <a:pPr>
              <a:lnSpc>
                <a:spcPct val="115000"/>
              </a:lnSpc>
              <a:spcAft>
                <a:spcPts val="1000"/>
              </a:spcAft>
            </a:pP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эффективный диапазон измерения</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 </a:t>
            </a:r>
            <a:r>
              <a:rPr lang="ru-RU" sz="1200" kern="1200" dirty="0">
                <a:solidFill>
                  <a:srgbClr val="000000"/>
                </a:solidFill>
                <a:effectLst/>
                <a:latin typeface="Arial" panose="020B0604020202020204" pitchFamily="34" charset="0"/>
                <a:ea typeface="+mn-ea"/>
                <a:cs typeface="+mn-cs"/>
              </a:rPr>
              <a:t>Международное определение полное, и понятно, как его проверять: нижний предел «эффективного диапазона измерения» проверяется выполнением требования к «</a:t>
            </a:r>
            <a:r>
              <a:rPr lang="ru-RU" sz="1200" b="1" kern="1200" dirty="0">
                <a:solidFill>
                  <a:srgbClr val="000000"/>
                </a:solidFill>
                <a:effectLst/>
                <a:latin typeface="Arial" panose="020B0604020202020204" pitchFamily="34" charset="0"/>
                <a:ea typeface="+mn-ea"/>
                <a:cs typeface="+mn-cs"/>
              </a:rPr>
              <a:t>коэффициенту вариации</a:t>
            </a:r>
            <a:r>
              <a:rPr lang="ru-RU" sz="1200" kern="1200" dirty="0">
                <a:solidFill>
                  <a:srgbClr val="000000"/>
                </a:solidFill>
                <a:effectLst/>
                <a:latin typeface="Arial" panose="020B0604020202020204" pitchFamily="34" charset="0"/>
                <a:ea typeface="+mn-ea"/>
                <a:cs typeface="+mn-cs"/>
              </a:rPr>
              <a:t>» («статистической флуктуацией показаний»)</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ru-RU" sz="1200" kern="1200" dirty="0">
                <a:solidFill>
                  <a:srgbClr val="000000"/>
                </a:solidFill>
                <a:effectLst/>
                <a:latin typeface="Arial" panose="020B0604020202020204" pitchFamily="34" charset="0"/>
                <a:ea typeface="+mn-ea"/>
                <a:cs typeface="+mn-cs"/>
              </a:rPr>
              <a:t>а верхний предел - требованием к «</a:t>
            </a:r>
            <a:r>
              <a:rPr lang="ru-RU" sz="1200" b="1" kern="1200" dirty="0">
                <a:solidFill>
                  <a:srgbClr val="000000"/>
                </a:solidFill>
                <a:effectLst/>
                <a:latin typeface="Arial" panose="020B0604020202020204" pitchFamily="34" charset="0"/>
                <a:ea typeface="+mn-ea"/>
                <a:cs typeface="+mn-cs"/>
              </a:rPr>
              <a:t>линейности показаний</a:t>
            </a:r>
            <a:r>
              <a:rPr lang="ru-RU" sz="1200" kern="1200" dirty="0">
                <a:solidFill>
                  <a:srgbClr val="000000"/>
                </a:solidFill>
                <a:effectLst/>
                <a:latin typeface="Arial" panose="020B0604020202020204" pitchFamily="34" charset="0"/>
                <a:ea typeface="+mn-ea"/>
                <a:cs typeface="+mn-cs"/>
              </a:rPr>
              <a:t>».</a:t>
            </a:r>
          </a:p>
          <a:p>
            <a:pPr algn="just">
              <a:lnSpc>
                <a:spcPct val="115000"/>
              </a:lnSpc>
            </a:pPr>
            <a:endParaRPr lang="ru-RU" sz="1200" kern="1200" dirty="0">
              <a:solidFill>
                <a:srgbClr val="000000"/>
              </a:solidFill>
              <a:effectLst/>
              <a:latin typeface="Arial" panose="020B0604020202020204" pitchFamily="34" charset="0"/>
              <a:ea typeface="+mn-ea"/>
              <a:cs typeface="+mn-cs"/>
            </a:endParaRP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505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sz="1200" kern="1200" dirty="0">
                <a:solidFill>
                  <a:srgbClr val="000000"/>
                </a:solidFill>
                <a:effectLst/>
                <a:latin typeface="Arial" panose="020B0604020202020204" pitchFamily="34" charset="0"/>
                <a:ea typeface="+mn-ea"/>
                <a:cs typeface="+mn-cs"/>
              </a:rPr>
              <a:t>Здесь </a:t>
            </a:r>
            <a:r>
              <a:rPr lang="ru-RU" sz="1200" i="1" kern="1200" dirty="0">
                <a:solidFill>
                  <a:srgbClr val="000000"/>
                </a:solidFill>
                <a:effectLst/>
                <a:latin typeface="Arial" panose="020B0604020202020204" pitchFamily="34" charset="0"/>
                <a:ea typeface="+mn-ea"/>
                <a:cs typeface="+mn-cs"/>
              </a:rPr>
              <a:t>Н</a:t>
            </a:r>
            <a:r>
              <a:rPr lang="ru-RU" sz="1200" kern="1200" dirty="0">
                <a:solidFill>
                  <a:srgbClr val="000000"/>
                </a:solidFill>
                <a:effectLst/>
                <a:latin typeface="Arial" panose="020B0604020202020204" pitchFamily="34" charset="0"/>
                <a:ea typeface="+mn-ea"/>
                <a:cs typeface="+mn-cs"/>
              </a:rPr>
              <a:t> измеряемая величина, мощность дозы, а Н</a:t>
            </a:r>
            <a:r>
              <a:rPr lang="ru-RU" sz="1000" kern="1200" dirty="0">
                <a:solidFill>
                  <a:srgbClr val="000000"/>
                </a:solidFill>
                <a:effectLst/>
                <a:latin typeface="Arial" panose="020B0604020202020204" pitchFamily="34" charset="0"/>
                <a:ea typeface="+mn-ea"/>
                <a:cs typeface="+mn-cs"/>
              </a:rPr>
              <a:t>0, нижняя граница диапазона измерения.</a:t>
            </a:r>
          </a:p>
          <a:p>
            <a:pPr algn="just">
              <a:lnSpc>
                <a:spcPct val="115000"/>
              </a:lnSpc>
            </a:pPr>
            <a:r>
              <a:rPr lang="ru-RU" sz="1000" kern="1200" dirty="0">
                <a:solidFill>
                  <a:srgbClr val="000000"/>
                </a:solidFill>
                <a:effectLst/>
                <a:latin typeface="Arial" panose="020B0604020202020204" pitchFamily="34" charset="0"/>
                <a:ea typeface="+mn-ea"/>
                <a:cs typeface="+mn-cs"/>
              </a:rPr>
              <a:t>В стандарте есть требование к статистической флуктуации (т.е. к коэффициенту вариации), выполнением данного требования определяется нижний предел эффективного диапазона измерения.</a:t>
            </a:r>
          </a:p>
          <a:p>
            <a:pPr algn="just">
              <a:lnSpc>
                <a:spcPct val="115000"/>
              </a:lnSpc>
            </a:pPr>
            <a:r>
              <a:rPr lang="ru-RU" sz="1000" kern="1200" dirty="0">
                <a:solidFill>
                  <a:srgbClr val="000000"/>
                </a:solidFill>
                <a:effectLst/>
                <a:latin typeface="Arial" panose="020B0604020202020204" pitchFamily="34" charset="0"/>
                <a:ea typeface="+mn-ea"/>
                <a:cs typeface="+mn-cs"/>
              </a:rPr>
              <a:t>А выполнением требования по Линейности определяется верхний предел.</a:t>
            </a: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140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Термин и определение идентичны</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но цель введения российского термина неясна. Должна быть цель, например, термин обозначает какую-то то характеристику прибора, в другом стандарте предъявляется требование к этой характеристике, то термин рабочий. А если этого нет, то термин просто декларативный</a:t>
            </a:r>
          </a:p>
          <a:p>
            <a:pPr algn="just">
              <a:lnSpc>
                <a:spcPct val="115000"/>
              </a:lnSpc>
            </a:pPr>
            <a:r>
              <a:rPr lang="ru-RU" sz="1200" kern="1200" dirty="0">
                <a:solidFill>
                  <a:srgbClr val="000000"/>
                </a:solidFill>
                <a:effectLst/>
                <a:latin typeface="Arial" panose="020B0604020202020204" pitchFamily="34" charset="0"/>
                <a:ea typeface="+mn-ea"/>
                <a:cs typeface="+mn-cs"/>
              </a:rPr>
              <a:t>«</a:t>
            </a:r>
            <a:r>
              <a:rPr lang="ru-RU" sz="1200" b="1" kern="1200" dirty="0">
                <a:solidFill>
                  <a:srgbClr val="000000"/>
                </a:solidFill>
                <a:effectLst/>
                <a:latin typeface="Arial" panose="020B0604020202020204" pitchFamily="34" charset="0"/>
                <a:ea typeface="+mn-ea"/>
                <a:cs typeface="+mn-cs"/>
              </a:rPr>
              <a:t>Влияющая величина</a:t>
            </a:r>
            <a:r>
              <a:rPr lang="ru-RU" sz="1200" kern="1200" dirty="0">
                <a:solidFill>
                  <a:srgbClr val="000000"/>
                </a:solidFill>
                <a:effectLst/>
                <a:latin typeface="Arial" panose="020B0604020202020204" pitchFamily="34" charset="0"/>
                <a:ea typeface="+mn-ea"/>
                <a:cs typeface="+mn-cs"/>
              </a:rPr>
              <a:t>» рассматривается в международных стандартах как очень важный параметр процесса измерения, во время измерения </a:t>
            </a:r>
            <a:r>
              <a:rPr lang="ru-RU" sz="1200" b="1" kern="1200" dirty="0">
                <a:solidFill>
                  <a:srgbClr val="000000"/>
                </a:solidFill>
                <a:effectLst/>
                <a:latin typeface="Arial" panose="020B0604020202020204" pitchFamily="34" charset="0"/>
                <a:ea typeface="+mn-ea"/>
                <a:cs typeface="+mn-cs"/>
              </a:rPr>
              <a:t>все величины, кроме измеряемой</a:t>
            </a:r>
            <a:r>
              <a:rPr lang="ru-RU" sz="1200" kern="1200" dirty="0">
                <a:solidFill>
                  <a:srgbClr val="000000"/>
                </a:solidFill>
                <a:effectLst/>
                <a:latin typeface="Arial" panose="020B0604020202020204" pitchFamily="34" charset="0"/>
                <a:ea typeface="+mn-ea"/>
                <a:cs typeface="+mn-cs"/>
              </a:rPr>
              <a:t>, выступают в роли влияющих величин. </a:t>
            </a:r>
            <a:endParaRPr lang="en-US" sz="1800" dirty="0">
              <a:effectLst/>
              <a:latin typeface="Times New Roman" panose="02020603050405020304" pitchFamily="18" charset="0"/>
              <a:ea typeface="Times New Roman" panose="02020603050405020304" pitchFamily="18" charset="0"/>
            </a:endParaRPr>
          </a:p>
          <a:p>
            <a:pPr algn="just">
              <a:lnSpc>
                <a:spcPct val="115000"/>
              </a:lnSpc>
            </a:pPr>
            <a:r>
              <a:rPr lang="ru-RU" sz="1200" kern="1200" dirty="0">
                <a:solidFill>
                  <a:srgbClr val="000000"/>
                </a:solidFill>
                <a:effectLst/>
                <a:latin typeface="Arial" panose="020B0604020202020204" pitchFamily="34" charset="0"/>
                <a:ea typeface="+mn-ea"/>
                <a:cs typeface="+mn-cs"/>
              </a:rPr>
              <a:t>Например, во время измерения дозиметром </a:t>
            </a:r>
            <a:r>
              <a:rPr lang="ru-RU" sz="1200" b="1" kern="1200" dirty="0">
                <a:solidFill>
                  <a:srgbClr val="000000"/>
                </a:solidFill>
                <a:effectLst/>
                <a:latin typeface="Arial" panose="020B0604020202020204" pitchFamily="34" charset="0"/>
                <a:ea typeface="+mn-ea"/>
                <a:cs typeface="+mn-cs"/>
              </a:rPr>
              <a:t>мощности дозы излучения </a:t>
            </a:r>
            <a:r>
              <a:rPr lang="ru-RU" sz="1200" kern="1200" dirty="0">
                <a:solidFill>
                  <a:srgbClr val="000000"/>
                </a:solidFill>
                <a:effectLst/>
                <a:latin typeface="Arial" panose="020B0604020202020204" pitchFamily="34" charset="0"/>
                <a:ea typeface="+mn-ea"/>
                <a:cs typeface="+mn-cs"/>
              </a:rPr>
              <a:t>все величины: «нелинейность отклика», «энергия и угол падения излучения», «температура», «давление», «влажность», «электропитание», «механические воздействия», «электромагнитные воздействия» </a:t>
            </a:r>
            <a:r>
              <a:rPr lang="ru-RU" sz="1800" b="1" kern="1200" dirty="0">
                <a:solidFill>
                  <a:srgbClr val="000000"/>
                </a:solidFill>
                <a:effectLst/>
                <a:latin typeface="Arial" panose="020B0604020202020204" pitchFamily="34" charset="0"/>
                <a:ea typeface="+mn-ea"/>
                <a:cs typeface="+mn-cs"/>
              </a:rPr>
              <a:t>выступают как влияющие величины</a:t>
            </a:r>
            <a:r>
              <a:rPr lang="ru-RU" sz="1800" kern="1200" dirty="0">
                <a:solidFill>
                  <a:srgbClr val="000000"/>
                </a:solidFill>
                <a:effectLst/>
                <a:latin typeface="Arial" panose="020B060402020202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15000"/>
              </a:lnSpc>
              <a:spcBef>
                <a:spcPct val="30000"/>
              </a:spcBef>
              <a:spcAft>
                <a:spcPct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А во время измерения дозиметром </a:t>
            </a: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дозы излучения </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(например, индивидуальным дозиметром) величина </a:t>
            </a: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мощность дозы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выступает как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влияющая величина</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just" defTabSz="914400" rtl="0" eaLnBrk="0" fontAlgn="base" latinLnBrk="0" hangingPunct="0">
              <a:lnSpc>
                <a:spcPct val="115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gn="just">
              <a:lnSpc>
                <a:spcPct val="115000"/>
              </a:lnSpc>
            </a:pPr>
            <a:endParaRPr lang="en-US"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41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altLang="en-US" b="0" dirty="0"/>
              <a:t>В качестве примера: Попробуйте разработать и провести испытание дозиметра с вышеуказанными характеристиками, тогда и только тогда сможете поставить на российскую атомную станцию.</a:t>
            </a:r>
          </a:p>
          <a:p>
            <a:pPr algn="just">
              <a:lnSpc>
                <a:spcPct val="115000"/>
              </a:lnSpc>
            </a:pPr>
            <a:r>
              <a:rPr lang="ru-RU" altLang="en-US" b="0" dirty="0"/>
              <a:t>Когда я объяснил невозможность выполнения этих требований, Дьяконов Сергей Леонидович (разработчик этого стандарта) начал рисовать звездочки и писать:</a:t>
            </a:r>
          </a:p>
          <a:p>
            <a:pPr algn="just">
              <a:lnSpc>
                <a:spcPct val="115000"/>
              </a:lnSpc>
            </a:pPr>
            <a:r>
              <a:rPr lang="ru-RU" sz="1200" kern="1200" dirty="0">
                <a:solidFill>
                  <a:srgbClr val="000000"/>
                </a:solidFill>
                <a:effectLst/>
                <a:latin typeface="Arial" panose="020B0604020202020204" pitchFamily="34" charset="0"/>
                <a:ea typeface="+mn-ea"/>
                <a:cs typeface="+mn-cs"/>
              </a:rPr>
              <a:t>*Требования относятся только к измерениям в диапазоне от 100 </a:t>
            </a:r>
            <a:r>
              <a:rPr lang="ru-RU" sz="1200" kern="1200" dirty="0" err="1">
                <a:solidFill>
                  <a:srgbClr val="000000"/>
                </a:solidFill>
                <a:effectLst/>
                <a:latin typeface="Arial" panose="020B0604020202020204" pitchFamily="34" charset="0"/>
                <a:ea typeface="+mn-ea"/>
                <a:cs typeface="+mn-cs"/>
              </a:rPr>
              <a:t>мкЗв</a:t>
            </a:r>
            <a:r>
              <a:rPr lang="ru-RU" sz="1200" kern="1200" dirty="0">
                <a:solidFill>
                  <a:srgbClr val="000000"/>
                </a:solidFill>
                <a:effectLst/>
                <a:latin typeface="Arial" panose="020B0604020202020204" pitchFamily="34" charset="0"/>
                <a:ea typeface="+mn-ea"/>
                <a:cs typeface="+mn-cs"/>
              </a:rPr>
              <a:t> до 10 Зв при мощностях доз от 0,5 </a:t>
            </a:r>
            <a:r>
              <a:rPr lang="ru-RU" sz="1200" kern="1200" dirty="0" err="1">
                <a:solidFill>
                  <a:srgbClr val="000000"/>
                </a:solidFill>
                <a:effectLst/>
                <a:latin typeface="Arial" panose="020B0604020202020204" pitchFamily="34" charset="0"/>
                <a:ea typeface="+mn-ea"/>
                <a:cs typeface="+mn-cs"/>
              </a:rPr>
              <a:t>мкЗв</a:t>
            </a:r>
            <a:r>
              <a:rPr lang="ru-RU" sz="1200" kern="1200" dirty="0" err="1">
                <a:solidFill>
                  <a:srgbClr val="000000"/>
                </a:solidFill>
                <a:effectLst/>
                <a:latin typeface="Arial" panose="020B0604020202020204" pitchFamily="34" charset="0"/>
                <a:ea typeface="+mn-ea"/>
              </a:rPr>
              <a:t>∙</a:t>
            </a:r>
            <a:r>
              <a:rPr lang="ru-RU" sz="1200" kern="1200" dirty="0" err="1">
                <a:solidFill>
                  <a:srgbClr val="000000"/>
                </a:solidFill>
                <a:effectLst/>
                <a:latin typeface="Arial" panose="020B0604020202020204" pitchFamily="34" charset="0"/>
                <a:ea typeface="+mn-ea"/>
                <a:cs typeface="+mn-cs"/>
              </a:rPr>
              <a:t>ч</a:t>
            </a:r>
            <a:r>
              <a:rPr lang="ru-RU" sz="1200" kern="1200" baseline="30000" dirty="0">
                <a:solidFill>
                  <a:srgbClr val="000000"/>
                </a:solidFill>
                <a:effectLst/>
                <a:latin typeface="Arial" panose="020B0604020202020204" pitchFamily="34" charset="0"/>
                <a:ea typeface="+mn-ea"/>
                <a:cs typeface="+mn-cs"/>
              </a:rPr>
              <a:t>–1</a:t>
            </a:r>
            <a:r>
              <a:rPr lang="ru-RU" sz="1200" kern="1200" dirty="0">
                <a:solidFill>
                  <a:srgbClr val="000000"/>
                </a:solidFill>
                <a:effectLst/>
                <a:latin typeface="Arial" panose="020B0604020202020204" pitchFamily="34" charset="0"/>
                <a:ea typeface="+mn-ea"/>
                <a:cs typeface="+mn-cs"/>
              </a:rPr>
              <a:t> до 1 </a:t>
            </a:r>
            <a:r>
              <a:rPr lang="ru-RU" sz="1200" kern="1200" dirty="0" err="1">
                <a:solidFill>
                  <a:srgbClr val="000000"/>
                </a:solidFill>
                <a:effectLst/>
                <a:latin typeface="Arial" panose="020B0604020202020204" pitchFamily="34" charset="0"/>
                <a:ea typeface="+mn-ea"/>
                <a:cs typeface="+mn-cs"/>
              </a:rPr>
              <a:t>Зв</a:t>
            </a:r>
            <a:r>
              <a:rPr lang="ru-RU" sz="1200" kern="1200" dirty="0" err="1">
                <a:solidFill>
                  <a:srgbClr val="000000"/>
                </a:solidFill>
                <a:effectLst/>
                <a:latin typeface="Arial" panose="020B0604020202020204" pitchFamily="34" charset="0"/>
                <a:ea typeface="+mn-ea"/>
              </a:rPr>
              <a:t>∙</a:t>
            </a:r>
            <a:r>
              <a:rPr lang="ru-RU" sz="1200" kern="1200" dirty="0" err="1">
                <a:solidFill>
                  <a:srgbClr val="000000"/>
                </a:solidFill>
                <a:effectLst/>
                <a:latin typeface="Arial" panose="020B0604020202020204" pitchFamily="34" charset="0"/>
                <a:ea typeface="+mn-ea"/>
                <a:cs typeface="+mn-cs"/>
              </a:rPr>
              <a:t>ч</a:t>
            </a:r>
            <a:r>
              <a:rPr lang="ru-RU" sz="1200" kern="1200" baseline="30000" dirty="0">
                <a:solidFill>
                  <a:srgbClr val="000000"/>
                </a:solidFill>
                <a:effectLst/>
                <a:latin typeface="Arial" panose="020B0604020202020204" pitchFamily="34" charset="0"/>
                <a:ea typeface="+mn-ea"/>
                <a:cs typeface="+mn-cs"/>
              </a:rPr>
              <a:t>–1 </a:t>
            </a:r>
          </a:p>
          <a:p>
            <a:pPr algn="just">
              <a:lnSpc>
                <a:spcPct val="115000"/>
              </a:lnSpc>
            </a:pPr>
            <a:r>
              <a:rPr lang="ru-RU" sz="1200" kern="1200" dirty="0">
                <a:solidFill>
                  <a:srgbClr val="000000"/>
                </a:solidFill>
                <a:effectLst/>
                <a:latin typeface="Arial" panose="020B0604020202020204" pitchFamily="34" charset="0"/>
                <a:ea typeface="+mn-ea"/>
                <a:cs typeface="+mn-cs"/>
              </a:rPr>
              <a:t>** Требования относятся только к диапазону энергии от 80 кэВ до 1,5 МэВ и углам падения излучения от 0ºдо 60º</a:t>
            </a:r>
          </a:p>
          <a:p>
            <a:pPr algn="just">
              <a:lnSpc>
                <a:spcPct val="115000"/>
              </a:lnSpc>
            </a:pPr>
            <a:r>
              <a:rPr lang="ru-RU" sz="1200" kern="1200" dirty="0">
                <a:solidFill>
                  <a:srgbClr val="000000"/>
                </a:solidFill>
                <a:effectLst/>
                <a:latin typeface="Arial" panose="020B0604020202020204" pitchFamily="34" charset="0"/>
                <a:ea typeface="+mn-ea"/>
                <a:cs typeface="+mn-cs"/>
              </a:rPr>
              <a:t>Притом что я дал ему стандарт МЭК 61526, но он не смог в нем разобраться.</a:t>
            </a:r>
          </a:p>
          <a:p>
            <a:pPr algn="just">
              <a:lnSpc>
                <a:spcPct val="115000"/>
              </a:lnSpc>
            </a:pPr>
            <a:r>
              <a:rPr lang="ru-RU" sz="1200" kern="1200" dirty="0">
                <a:solidFill>
                  <a:srgbClr val="000000"/>
                </a:solidFill>
                <a:effectLst/>
                <a:latin typeface="Arial" panose="020B0604020202020204" pitchFamily="34" charset="0"/>
                <a:ea typeface="+mn-ea"/>
                <a:cs typeface="+mn-cs"/>
              </a:rPr>
              <a:t>Сейчас ушел на пенсию.</a:t>
            </a:r>
          </a:p>
          <a:p>
            <a:pPr algn="just">
              <a:lnSpc>
                <a:spcPct val="115000"/>
              </a:lnSpc>
            </a:pPr>
            <a:endParaRPr lang="ru-RU" sz="1200" kern="1200" dirty="0">
              <a:solidFill>
                <a:srgbClr val="000000"/>
              </a:solidFill>
              <a:effectLst/>
              <a:latin typeface="Arial" panose="020B0604020202020204" pitchFamily="34" charset="0"/>
              <a:ea typeface="+mn-ea"/>
              <a:cs typeface="+mn-cs"/>
            </a:endParaRPr>
          </a:p>
          <a:p>
            <a:pPr algn="just">
              <a:lnSpc>
                <a:spcPct val="115000"/>
              </a:lnSpc>
            </a:pPr>
            <a:endParaRPr lang="en-US"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014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минимальный диапазон допустимых значений:</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ru-RU" altLang="en-US" b="0" dirty="0"/>
              <a:t>нельзя как в стандарте Росэнергоатома считать, что дозиметр может измерять одинаково хорошо дозу или мощность дозы излучения в геометрии 4 Пи при всех энергиях излучения. Физика не позволяет.</a:t>
            </a:r>
          </a:p>
          <a:p>
            <a:pPr algn="just">
              <a:lnSpc>
                <a:spcPct val="115000"/>
              </a:lnSpc>
            </a:pPr>
            <a:r>
              <a:rPr lang="ru-RU" sz="1200" kern="1200" dirty="0">
                <a:solidFill>
                  <a:srgbClr val="000000"/>
                </a:solidFill>
                <a:effectLst/>
                <a:latin typeface="Arial" panose="020B0604020202020204" pitchFamily="34" charset="0"/>
                <a:ea typeface="+mn-ea"/>
                <a:cs typeface="+mn-cs"/>
              </a:rPr>
              <a:t>Например, по стандарту </a:t>
            </a:r>
            <a:r>
              <a:rPr lang="ru-RU" sz="1200" b="1" kern="1200" dirty="0">
                <a:solidFill>
                  <a:srgbClr val="000000"/>
                </a:solidFill>
                <a:effectLst/>
                <a:latin typeface="Arial" panose="020B0604020202020204" pitchFamily="34" charset="0"/>
                <a:ea typeface="+mn-ea"/>
                <a:cs typeface="+mn-cs"/>
              </a:rPr>
              <a:t>МЭК 60846-1 </a:t>
            </a:r>
            <a:r>
              <a:rPr lang="ru-RU" sz="1200" kern="1200" dirty="0">
                <a:solidFill>
                  <a:srgbClr val="000000"/>
                </a:solidFill>
                <a:effectLst/>
                <a:latin typeface="Arial" panose="020B0604020202020204" pitchFamily="34" charset="0"/>
                <a:ea typeface="+mn-ea"/>
                <a:cs typeface="+mn-cs"/>
              </a:rPr>
              <a:t>для влияющей величины «</a:t>
            </a:r>
            <a:r>
              <a:rPr lang="ru-RU" sz="1200" b="1" kern="1200" dirty="0">
                <a:solidFill>
                  <a:srgbClr val="000000"/>
                </a:solidFill>
                <a:effectLst/>
                <a:latin typeface="Arial" panose="020B0604020202020204" pitchFamily="34" charset="0"/>
                <a:ea typeface="+mn-ea"/>
                <a:cs typeface="+mn-cs"/>
              </a:rPr>
              <a:t>энергия и угол падения излучения</a:t>
            </a:r>
            <a:r>
              <a:rPr lang="ru-RU" sz="1200" kern="1200" dirty="0">
                <a:solidFill>
                  <a:srgbClr val="000000"/>
                </a:solidFill>
                <a:effectLst/>
                <a:latin typeface="Arial" panose="020B0604020202020204" pitchFamily="34" charset="0"/>
                <a:ea typeface="+mn-ea"/>
                <a:cs typeface="+mn-cs"/>
              </a:rPr>
              <a:t>» </a:t>
            </a:r>
            <a:r>
              <a:rPr lang="ru-RU" sz="1200" b="1" kern="1200" dirty="0">
                <a:solidFill>
                  <a:srgbClr val="000000"/>
                </a:solidFill>
                <a:effectLst/>
                <a:latin typeface="Arial" panose="020B0604020202020204" pitchFamily="34" charset="0"/>
                <a:ea typeface="+mn-ea"/>
                <a:cs typeface="+mn-cs"/>
              </a:rPr>
              <a:t>минимальный диапазон допустимых значений</a:t>
            </a:r>
            <a:r>
              <a:rPr lang="ru-RU" sz="1200" kern="1200" dirty="0">
                <a:solidFill>
                  <a:srgbClr val="000000"/>
                </a:solidFill>
                <a:effectLst/>
                <a:latin typeface="Arial" panose="020B0604020202020204" pitchFamily="34" charset="0"/>
                <a:ea typeface="+mn-ea"/>
                <a:cs typeface="+mn-cs"/>
              </a:rPr>
              <a:t> будет равен «</a:t>
            </a:r>
            <a:r>
              <a:rPr lang="ru-RU" sz="1200" b="1" kern="1200" dirty="0">
                <a:solidFill>
                  <a:srgbClr val="000000"/>
                </a:solidFill>
                <a:effectLst/>
                <a:latin typeface="Arial" panose="020B0604020202020204" pitchFamily="34" charset="0"/>
                <a:ea typeface="+mn-ea"/>
                <a:cs typeface="+mn-cs"/>
              </a:rPr>
              <a:t>от 80 кэВ до 1,5 МэВ …; и от 0° до ±45° </a:t>
            </a:r>
            <a:r>
              <a:rPr lang="ru-RU" sz="1200" kern="1200" dirty="0">
                <a:solidFill>
                  <a:srgbClr val="000000"/>
                </a:solidFill>
                <a:effectLst/>
                <a:latin typeface="Arial" panose="020B0604020202020204" pitchFamily="34" charset="0"/>
                <a:ea typeface="+mn-ea"/>
                <a:cs typeface="+mn-cs"/>
              </a:rPr>
              <a:t>от эталонного направления». Требование данного стандарта о том, что «</a:t>
            </a:r>
            <a:r>
              <a:rPr lang="ru-RU" sz="1200" b="1" kern="1200" dirty="0">
                <a:solidFill>
                  <a:srgbClr val="000000"/>
                </a:solidFill>
                <a:effectLst/>
                <a:latin typeface="Arial" panose="020B0604020202020204" pitchFamily="34" charset="0"/>
                <a:ea typeface="+mn-ea"/>
                <a:cs typeface="+mn-cs"/>
              </a:rPr>
              <a:t>пределы изменения относительного отклика»</a:t>
            </a:r>
            <a:r>
              <a:rPr lang="ru-RU" sz="1200" kern="1200" dirty="0">
                <a:solidFill>
                  <a:srgbClr val="000000"/>
                </a:solidFill>
                <a:effectLst/>
                <a:latin typeface="Arial" panose="020B0604020202020204" pitchFamily="34" charset="0"/>
                <a:ea typeface="+mn-ea"/>
                <a:cs typeface="+mn-cs"/>
              </a:rPr>
              <a:t> должны быть в диапазоне  «</a:t>
            </a:r>
            <a:r>
              <a:rPr lang="ru-RU" sz="1200" b="1" kern="1200" dirty="0">
                <a:solidFill>
                  <a:srgbClr val="000000"/>
                </a:solidFill>
                <a:effectLst/>
                <a:latin typeface="Arial" panose="020B0604020202020204" pitchFamily="34" charset="0"/>
                <a:ea typeface="+mn-ea"/>
                <a:cs typeface="+mn-cs"/>
              </a:rPr>
              <a:t>от – 29 % до + 67 %» </a:t>
            </a:r>
            <a:r>
              <a:rPr lang="ru-RU" sz="1200" kern="1200" dirty="0">
                <a:solidFill>
                  <a:srgbClr val="000000"/>
                </a:solidFill>
                <a:effectLst/>
                <a:latin typeface="Arial" panose="020B0604020202020204" pitchFamily="34" charset="0"/>
                <a:ea typeface="+mn-ea"/>
                <a:cs typeface="+mn-cs"/>
              </a:rPr>
              <a:t>будет относится к изменениям энергии и углов падения излучения </a:t>
            </a:r>
            <a:r>
              <a:rPr lang="ru-RU" sz="1200" b="1" kern="1200" dirty="0">
                <a:solidFill>
                  <a:srgbClr val="000000"/>
                </a:solidFill>
                <a:effectLst/>
                <a:latin typeface="Arial" panose="020B0604020202020204" pitchFamily="34" charset="0"/>
                <a:ea typeface="+mn-ea"/>
                <a:cs typeface="+mn-cs"/>
              </a:rPr>
              <a:t>только и только в данном диапазоне допустимых значений. </a:t>
            </a: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528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sz="1200" b="1" kern="1200" dirty="0">
                <a:solidFill>
                  <a:srgbClr val="000000"/>
                </a:solidFill>
                <a:effectLst/>
                <a:latin typeface="Arial" panose="020B0604020202020204" pitchFamily="34" charset="0"/>
                <a:ea typeface="+mn-ea"/>
                <a:cs typeface="+mn-cs"/>
              </a:rPr>
              <a:t>Нелинейность</a:t>
            </a:r>
            <a:r>
              <a:rPr lang="ru-RU" sz="1200" kern="1200" dirty="0">
                <a:solidFill>
                  <a:srgbClr val="000000"/>
                </a:solidFill>
                <a:effectLst/>
                <a:latin typeface="Arial" panose="020B0604020202020204" pitchFamily="34" charset="0"/>
                <a:ea typeface="+mn-ea"/>
                <a:cs typeface="+mn-cs"/>
              </a:rPr>
              <a:t> характеризует отклонение показаний прибора от линейной зависимости от измеряемой величины, т.е. когда детектор дозиметра «захлебывается» при больших значениях мощности дозы.</a:t>
            </a:r>
          </a:p>
          <a:p>
            <a:pPr algn="just">
              <a:lnSpc>
                <a:spcPct val="115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В соответствии со стандартом МЭК 60846-1 изменение относительного отклика к (мощности) дозе, обусловленное нелинейностью, не должно превышать диапазон от –15 % до +22 % по всем эффективном диапазоне измерений.</a:t>
            </a:r>
          </a:p>
          <a:p>
            <a:pPr algn="just">
              <a:lnSpc>
                <a:spcPct val="115000"/>
              </a:lnSpc>
            </a:pPr>
            <a:endParaRPr lang="en-US"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3575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altLang="en-US" b="1" dirty="0"/>
              <a:t>Отклик </a:t>
            </a:r>
            <a:r>
              <a:rPr lang="ru-RU" altLang="en-US" b="0" dirty="0"/>
              <a:t>-Странно что такая нужная характеристика не используется в дозиметрической практике в России. Думается, это связано с применением понятий «</a:t>
            </a:r>
            <a:r>
              <a:rPr lang="ru-RU" altLang="en-US" b="1" dirty="0"/>
              <a:t>погрешности</a:t>
            </a:r>
            <a:r>
              <a:rPr lang="ru-RU" altLang="en-US" b="0" dirty="0"/>
              <a:t>» и «</a:t>
            </a:r>
            <a:r>
              <a:rPr lang="ru-RU" altLang="en-US" b="1" dirty="0"/>
              <a:t>неопределенности</a:t>
            </a:r>
            <a:r>
              <a:rPr lang="ru-RU" altLang="en-US" b="0" dirty="0"/>
              <a:t>». В международных стандартах  для указания зависимости показаний прибора от влияющей величины используется «</a:t>
            </a:r>
            <a:r>
              <a:rPr lang="ru-RU" altLang="en-US" b="1" dirty="0"/>
              <a:t>изменение относительного отклика</a:t>
            </a:r>
            <a:r>
              <a:rPr lang="ru-RU" altLang="en-US" b="0" dirty="0"/>
              <a:t>», а в России «</a:t>
            </a:r>
            <a:r>
              <a:rPr lang="ru-RU" altLang="en-US" b="1" dirty="0"/>
              <a:t>предел допускаемой дополнительной погрешности</a:t>
            </a:r>
            <a:r>
              <a:rPr lang="ru-RU" altLang="en-US" b="0" dirty="0"/>
              <a:t>».</a:t>
            </a:r>
          </a:p>
          <a:p>
            <a:pPr algn="just">
              <a:lnSpc>
                <a:spcPct val="115000"/>
              </a:lnSpc>
            </a:pPr>
            <a:endParaRPr lang="en-US"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894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en-US" b="1" dirty="0"/>
              <a:t>Проблемы гармонизации </a:t>
            </a:r>
          </a:p>
          <a:p>
            <a:r>
              <a:rPr lang="ru-RU" altLang="en-US" dirty="0"/>
              <a:t>Первая проблема – различия в терминах и определениях в российских и международных стандартах.</a:t>
            </a:r>
          </a:p>
          <a:p>
            <a:r>
              <a:rPr lang="ru-RU" altLang="en-US" dirty="0"/>
              <a:t>Вторая – различия в методах обработки результатов измерения: </a:t>
            </a:r>
          </a:p>
          <a:p>
            <a:pPr marL="171450" indent="-171450">
              <a:buFontTx/>
              <a:buChar char="-"/>
            </a:pPr>
            <a:r>
              <a:rPr lang="ru-RU" altLang="en-US" dirty="0"/>
              <a:t>В российских стандартах для оценки результатов измерения используется понятие «погрешность»</a:t>
            </a:r>
          </a:p>
          <a:p>
            <a:pPr marL="171450" indent="-171450">
              <a:buFontTx/>
              <a:buChar char="-"/>
            </a:pPr>
            <a:r>
              <a:rPr lang="ru-RU" altLang="en-US" dirty="0"/>
              <a:t>В международных - понятие «неопределенность».</a:t>
            </a:r>
          </a:p>
          <a:p>
            <a:pPr marL="171450" indent="-171450">
              <a:buFontTx/>
              <a:buChar char="-"/>
            </a:pPr>
            <a:endParaRPr lang="en-US" altLang="en-US"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92A641-8594-4FA9-B7C4-76E1D8D220B6}" type="slidenum">
              <a:rPr lang="en-US" altLang="en-US" smtClean="0"/>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ru-RU" sz="1800" b="1" kern="1200" dirty="0">
                <a:solidFill>
                  <a:srgbClr val="000000"/>
                </a:solidFill>
                <a:effectLst/>
                <a:latin typeface="Arial" panose="020B0604020202020204" pitchFamily="34" charset="0"/>
                <a:ea typeface="+mn-ea"/>
              </a:rPr>
              <a:t>Эталонный отклик</a:t>
            </a:r>
            <a:r>
              <a:rPr lang="ru-RU" sz="1800" kern="1200" dirty="0">
                <a:solidFill>
                  <a:srgbClr val="000000"/>
                </a:solidFill>
                <a:effectLst/>
                <a:latin typeface="Arial" panose="020B0604020202020204" pitchFamily="34" charset="0"/>
                <a:ea typeface="+mn-ea"/>
              </a:rPr>
              <a:t> -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эталонное значение мощности дозы в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нормальных условиях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можно получить только от эталонного излучения источников указанных в стандартах ИСО. Данная характеристика нужна для расчета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относительного отклика</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endParaRPr lang="en-US"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5275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относительный отклик - </a:t>
            </a:r>
            <a:r>
              <a:rPr lang="ru-RU" sz="1200" kern="1200" dirty="0">
                <a:solidFill>
                  <a:srgbClr val="000000"/>
                </a:solidFill>
                <a:effectLst/>
                <a:latin typeface="Arial" panose="020B0604020202020204" pitchFamily="34" charset="0"/>
                <a:ea typeface="+mn-ea"/>
                <a:cs typeface="+mn-cs"/>
              </a:rPr>
              <a:t>Величиной, характеризующей зависимость </a:t>
            </a:r>
            <a:r>
              <a:rPr lang="ru-RU" sz="1200" b="1" kern="1200" dirty="0">
                <a:solidFill>
                  <a:srgbClr val="000000"/>
                </a:solidFill>
                <a:effectLst/>
                <a:latin typeface="Arial" panose="020B0604020202020204" pitchFamily="34" charset="0"/>
                <a:ea typeface="+mn-ea"/>
                <a:cs typeface="+mn-cs"/>
              </a:rPr>
              <a:t>отклика</a:t>
            </a:r>
            <a:r>
              <a:rPr lang="ru-RU" sz="1200" kern="1200" dirty="0">
                <a:solidFill>
                  <a:srgbClr val="000000"/>
                </a:solidFill>
                <a:effectLst/>
                <a:latin typeface="Arial" panose="020B0604020202020204" pitchFamily="34" charset="0"/>
                <a:ea typeface="+mn-ea"/>
                <a:cs typeface="+mn-cs"/>
              </a:rPr>
              <a:t> средства измерения от влияющих величин, является «</a:t>
            </a:r>
            <a:r>
              <a:rPr lang="ru-RU" sz="1200" b="1" kern="1200" dirty="0">
                <a:solidFill>
                  <a:srgbClr val="000000"/>
                </a:solidFill>
                <a:effectLst/>
                <a:latin typeface="Arial" panose="020B0604020202020204" pitchFamily="34" charset="0"/>
                <a:ea typeface="+mn-ea"/>
                <a:cs typeface="+mn-cs"/>
              </a:rPr>
              <a:t>изменение относительного отклика</a:t>
            </a:r>
            <a:r>
              <a:rPr lang="ru-RU" sz="1200" kern="1200" dirty="0">
                <a:solidFill>
                  <a:srgbClr val="000000"/>
                </a:solidFill>
                <a:effectLst/>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Arial" panose="020B0604020202020204" pitchFamily="34" charset="0"/>
                <a:ea typeface="Times New Roman" panose="02020603050405020304" pitchFamily="18" charset="0"/>
              </a:rPr>
              <a:t>Изменение относительного отклика, обусловленное изменениями </a:t>
            </a:r>
            <a:r>
              <a:rPr lang="ru-RU" sz="1200" b="1" dirty="0">
                <a:effectLst/>
                <a:latin typeface="Arial" panose="020B0604020202020204" pitchFamily="34" charset="0"/>
                <a:ea typeface="Times New Roman" panose="02020603050405020304" pitchFamily="18" charset="0"/>
              </a:rPr>
              <a:t>энергии и угла падения фотонного излучения</a:t>
            </a:r>
            <a:r>
              <a:rPr lang="ru-RU" sz="1200" dirty="0">
                <a:effectLst/>
                <a:latin typeface="Arial" panose="020B0604020202020204" pitchFamily="34" charset="0"/>
                <a:ea typeface="Times New Roman" panose="02020603050405020304" pitchFamily="18" charset="0"/>
              </a:rPr>
              <a:t>, в допустимом диапазоне влияющих величин должно находиться в интервале от </a:t>
            </a:r>
            <a:r>
              <a:rPr lang="ru-RU" sz="1200" b="1" dirty="0">
                <a:effectLst/>
                <a:latin typeface="Arial" panose="020B0604020202020204" pitchFamily="34" charset="0"/>
                <a:ea typeface="Times New Roman" panose="02020603050405020304" pitchFamily="18" charset="0"/>
              </a:rPr>
              <a:t>0,71 до 1,67</a:t>
            </a:r>
            <a:r>
              <a:rPr lang="ru-RU" sz="1200" dirty="0">
                <a:effectLst/>
                <a:latin typeface="Arial" panose="020B0604020202020204" pitchFamily="34" charset="0"/>
                <a:ea typeface="Times New Roman" panose="02020603050405020304" pitchFamily="18" charset="0"/>
              </a:rPr>
              <a:t>.</a:t>
            </a:r>
            <a:endParaRPr lang="ru-RU" sz="1200" kern="1200" dirty="0">
              <a:solidFill>
                <a:srgbClr val="000000"/>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rgbClr val="000000"/>
                </a:solidFill>
                <a:effectLst/>
                <a:latin typeface="Arial" panose="020B0604020202020204" pitchFamily="34" charset="0"/>
                <a:ea typeface="+mn-ea"/>
                <a:cs typeface="+mn-cs"/>
              </a:rPr>
              <a:t>Отсутствие термина </a:t>
            </a: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отклик </a:t>
            </a:r>
            <a:r>
              <a:rPr lang="ru-RU" sz="1200" kern="1200" dirty="0">
                <a:solidFill>
                  <a:srgbClr val="000000"/>
                </a:solidFill>
                <a:effectLst/>
                <a:latin typeface="Arial" panose="020B0604020202020204" pitchFamily="34" charset="0"/>
                <a:ea typeface="+mn-ea"/>
                <a:cs typeface="+mn-cs"/>
              </a:rPr>
              <a:t>и соответственно характеристики приборов </a:t>
            </a:r>
            <a:r>
              <a:rPr lang="ru-RU" sz="1200" b="1" kern="1200" dirty="0">
                <a:solidFill>
                  <a:srgbClr val="000000"/>
                </a:solidFill>
                <a:effectLst/>
                <a:latin typeface="Arial" panose="020B0604020202020204" pitchFamily="34" charset="0"/>
                <a:ea typeface="+mn-ea"/>
                <a:cs typeface="+mn-cs"/>
              </a:rPr>
              <a:t>отклик</a:t>
            </a:r>
            <a:r>
              <a:rPr lang="ru-RU" sz="1200" kern="1200" dirty="0">
                <a:solidFill>
                  <a:srgbClr val="000000"/>
                </a:solidFill>
                <a:effectLst/>
                <a:latin typeface="Arial" panose="020B0604020202020204" pitchFamily="34" charset="0"/>
                <a:ea typeface="+mn-ea"/>
                <a:cs typeface="+mn-cs"/>
              </a:rPr>
              <a:t> тормозит развитие ядерного приборостроения.</a:t>
            </a:r>
            <a:endParaRPr lang="en-US" sz="1800" dirty="0">
              <a:effectLst/>
              <a:latin typeface="Times New Roman" panose="02020603050405020304" pitchFamily="18" charset="0"/>
              <a:ea typeface="Times New Roman" panose="02020603050405020304" pitchFamily="18" charset="0"/>
            </a:endParaRP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6998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fontAlgn="base">
              <a:lnSpc>
                <a:spcPct val="115000"/>
              </a:lnSpc>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Чувствительность - </a:t>
            </a:r>
            <a:r>
              <a:rPr lang="ru-RU" sz="1200" kern="1200" dirty="0">
                <a:solidFill>
                  <a:srgbClr val="000000"/>
                </a:solidFill>
                <a:effectLst/>
                <a:latin typeface="Arial" panose="020B0604020202020204" pitchFamily="34" charset="0"/>
                <a:ea typeface="+mn-ea"/>
                <a:cs typeface="+mn-cs"/>
              </a:rPr>
              <a:t>Под определением термина «чувствительность» (</a:t>
            </a:r>
            <a:r>
              <a:rPr lang="en-US" sz="1200" kern="1200" dirty="0">
                <a:solidFill>
                  <a:srgbClr val="000000"/>
                </a:solidFill>
                <a:effectLst/>
                <a:latin typeface="Arial" panose="020B0604020202020204" pitchFamily="34" charset="0"/>
                <a:ea typeface="+mn-ea"/>
                <a:cs typeface="+mn-cs"/>
              </a:rPr>
              <a:t>sensitivity</a:t>
            </a:r>
            <a:r>
              <a:rPr lang="ru-RU" sz="1200" kern="1200" dirty="0">
                <a:solidFill>
                  <a:srgbClr val="000000"/>
                </a:solidFill>
                <a:effectLst/>
                <a:latin typeface="Arial" panose="020B0604020202020204" pitchFamily="34" charset="0"/>
                <a:ea typeface="+mn-ea"/>
                <a:cs typeface="+mn-cs"/>
              </a:rPr>
              <a:t>) средства измерения, советские стандарты и специалисты понимали определение термина «</a:t>
            </a:r>
            <a:r>
              <a:rPr lang="ru-RU" sz="1200" b="1" kern="1200" dirty="0">
                <a:solidFill>
                  <a:srgbClr val="000000"/>
                </a:solidFill>
                <a:effectLst/>
                <a:latin typeface="Arial" panose="020B0604020202020204" pitchFamily="34" charset="0"/>
                <a:ea typeface="+mn-ea"/>
                <a:cs typeface="+mn-cs"/>
              </a:rPr>
              <a:t>отклик</a:t>
            </a:r>
            <a:r>
              <a:rPr lang="ru-RU" sz="1200" kern="1200" dirty="0">
                <a:solidFill>
                  <a:srgbClr val="000000"/>
                </a:solidFill>
                <a:effectLst/>
                <a:latin typeface="Arial" panose="020B0604020202020204" pitchFamily="34" charset="0"/>
                <a:ea typeface="+mn-ea"/>
                <a:cs typeface="+mn-cs"/>
              </a:rPr>
              <a:t>» (</a:t>
            </a:r>
            <a:r>
              <a:rPr lang="en-US" sz="1200" kern="1200" dirty="0">
                <a:solidFill>
                  <a:srgbClr val="000000"/>
                </a:solidFill>
                <a:effectLst/>
                <a:latin typeface="Arial" panose="020B0604020202020204" pitchFamily="34" charset="0"/>
                <a:ea typeface="+mn-ea"/>
                <a:cs typeface="+mn-cs"/>
              </a:rPr>
              <a:t>response</a:t>
            </a:r>
            <a:r>
              <a:rPr lang="ru-RU" sz="1200" kern="1200" dirty="0">
                <a:solidFill>
                  <a:srgbClr val="000000"/>
                </a:solidFill>
                <a:effectLst/>
                <a:latin typeface="Arial" panose="020B0604020202020204" pitchFamily="34" charset="0"/>
                <a:ea typeface="+mn-ea"/>
                <a:cs typeface="+mn-cs"/>
              </a:rPr>
              <a:t>) в международной практике, а термин «чувствительность» в реальности означает </a:t>
            </a:r>
            <a:r>
              <a:rPr lang="ru-RU" sz="1200" b="1" kern="1200" dirty="0">
                <a:solidFill>
                  <a:srgbClr val="000000"/>
                </a:solidFill>
                <a:effectLst/>
                <a:latin typeface="Arial" panose="020B0604020202020204" pitchFamily="34" charset="0"/>
                <a:ea typeface="+mn-ea"/>
                <a:cs typeface="+mn-cs"/>
              </a:rPr>
              <a:t>действительную чувствительность </a:t>
            </a:r>
            <a:r>
              <a:rPr lang="ru-RU" sz="1200" kern="1200" dirty="0">
                <a:solidFill>
                  <a:srgbClr val="000000"/>
                </a:solidFill>
                <a:effectLst/>
                <a:latin typeface="Arial" panose="020B0604020202020204" pitchFamily="34" charset="0"/>
                <a:ea typeface="+mn-ea"/>
                <a:cs typeface="+mn-cs"/>
              </a:rPr>
              <a:t>средства измерения – изменение его показания в ответ на изменение измеряемой величины.</a:t>
            </a:r>
            <a:endParaRPr lang="en-US" sz="1800" dirty="0">
              <a:effectLst/>
              <a:latin typeface="Times New Roman" panose="02020603050405020304" pitchFamily="18" charset="0"/>
              <a:ea typeface="Times New Roman" panose="02020603050405020304" pitchFamily="18" charset="0"/>
            </a:endParaRPr>
          </a:p>
          <a:p>
            <a:pPr algn="just" fontAlgn="base">
              <a:lnSpc>
                <a:spcPct val="115000"/>
              </a:lnSpc>
            </a:pPr>
            <a:r>
              <a:rPr lang="ru-RU" sz="1200" kern="1200" dirty="0">
                <a:solidFill>
                  <a:srgbClr val="000000"/>
                </a:solidFill>
                <a:effectLst/>
                <a:latin typeface="Arial" panose="020B0604020202020204" pitchFamily="34" charset="0"/>
                <a:ea typeface="+mn-ea"/>
                <a:cs typeface="+mn-cs"/>
              </a:rPr>
              <a:t>Надо запомнить, что понятие </a:t>
            </a:r>
            <a:r>
              <a:rPr lang="ru-RU" sz="1200" b="1" kern="1200" dirty="0">
                <a:solidFill>
                  <a:srgbClr val="000000"/>
                </a:solidFill>
                <a:effectLst/>
                <a:latin typeface="Arial" panose="020B0604020202020204" pitchFamily="34" charset="0"/>
                <a:ea typeface="+mn-ea"/>
                <a:cs typeface="+mn-cs"/>
              </a:rPr>
              <a:t>энергетической зависимости чувствительности </a:t>
            </a:r>
            <a:r>
              <a:rPr lang="ru-RU" sz="1200" kern="1200" dirty="0">
                <a:solidFill>
                  <a:srgbClr val="000000"/>
                </a:solidFill>
                <a:effectLst/>
                <a:latin typeface="Arial" panose="020B0604020202020204" pitchFamily="34" charset="0"/>
                <a:ea typeface="+mn-ea"/>
                <a:cs typeface="+mn-cs"/>
              </a:rPr>
              <a:t>отсутствует в дозиметрии, в ней есть понятие </a:t>
            </a:r>
            <a:r>
              <a:rPr lang="ru-RU" sz="1200" b="1" kern="1200" dirty="0">
                <a:solidFill>
                  <a:srgbClr val="000000"/>
                </a:solidFill>
                <a:effectLst/>
                <a:latin typeface="Arial" panose="020B0604020202020204" pitchFamily="34" charset="0"/>
                <a:ea typeface="+mn-ea"/>
                <a:cs typeface="+mn-cs"/>
              </a:rPr>
              <a:t>энергетической зависимости отклика</a:t>
            </a:r>
            <a:r>
              <a:rPr lang="ru-RU" sz="1200" kern="1200" dirty="0">
                <a:solidFill>
                  <a:srgbClr val="000000"/>
                </a:solidFill>
                <a:effectLst/>
                <a:latin typeface="Arial" panose="020B060402020202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a:p>
            <a:pPr algn="just">
              <a:lnSpc>
                <a:spcPct val="115000"/>
              </a:lnSpc>
            </a:pPr>
            <a:endParaRPr lang="en-US"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998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0" fontAlgn="base" latinLnBrk="0" hangingPunct="0">
              <a:lnSpc>
                <a:spcPct val="115000"/>
              </a:lnSpc>
              <a:spcBef>
                <a:spcPct val="3000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Термин и определение идентичны</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но </a:t>
            </a: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цель введения российского термина неясна</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Должна быть цель, например, термин обозначает какую-то то характеристику прибора, в другом стандарте предъявляется какое-то требование к этой характеристике, то термин рабочий. А если этого нет, то термин просто декларативный.</a:t>
            </a:r>
          </a:p>
          <a:p>
            <a:pPr algn="just" fontAlgn="base">
              <a:lnSpc>
                <a:spcPct val="115000"/>
              </a:lnSpc>
            </a:pPr>
            <a:r>
              <a:rPr lang="ru-RU" sz="1200" b="1" kern="1200" dirty="0">
                <a:solidFill>
                  <a:srgbClr val="000000"/>
                </a:solidFill>
                <a:effectLst/>
                <a:latin typeface="Arial" panose="020B0604020202020204" pitchFamily="34" charset="0"/>
                <a:ea typeface="Calibri" panose="020F0502020204030204" pitchFamily="34" charset="0"/>
              </a:rPr>
              <a:t>время отклика</a:t>
            </a:r>
            <a:r>
              <a:rPr lang="ru-RU" sz="1200" kern="1200" dirty="0">
                <a:solidFill>
                  <a:srgbClr val="000000"/>
                </a:solidFill>
                <a:effectLst/>
                <a:latin typeface="Arial" panose="020B0604020202020204" pitchFamily="34" charset="0"/>
                <a:ea typeface="Calibri" panose="020F0502020204030204" pitchFamily="34" charset="0"/>
              </a:rPr>
              <a:t> - </a:t>
            </a:r>
            <a:r>
              <a:rPr lang="ru-RU" altLang="en-US" b="0" dirty="0"/>
              <a:t>Важнейшая характеристика дозиметра. </a:t>
            </a:r>
            <a:r>
              <a:rPr kumimoji="0" lang="ru-RU"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оказание должно быть равным </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измеряемой величины.  </a:t>
            </a:r>
            <a:r>
              <a:rPr lang="ru-RU" sz="1200" kern="1200" dirty="0">
                <a:solidFill>
                  <a:srgbClr val="000000"/>
                </a:solidFill>
                <a:effectLst/>
                <a:latin typeface="Arial" panose="020B0604020202020204" pitchFamily="34" charset="0"/>
                <a:ea typeface="+mn-ea"/>
                <a:cs typeface="+mn-cs"/>
              </a:rPr>
              <a:t>В российских стандартах отсутствует </a:t>
            </a:r>
            <a:r>
              <a:rPr lang="ru-RU" sz="1200" b="1" kern="1200" dirty="0">
                <a:solidFill>
                  <a:srgbClr val="000000"/>
                </a:solidFill>
                <a:effectLst/>
                <a:latin typeface="Arial" panose="020B0604020202020204" pitchFamily="34" charset="0"/>
                <a:ea typeface="+mn-ea"/>
                <a:cs typeface="+mn-cs"/>
              </a:rPr>
              <a:t>требование к значению </a:t>
            </a:r>
            <a:r>
              <a:rPr lang="ru-RU" sz="1200" kern="1200" dirty="0">
                <a:solidFill>
                  <a:srgbClr val="000000"/>
                </a:solidFill>
                <a:effectLst/>
                <a:latin typeface="Arial" panose="020B0604020202020204" pitchFamily="34" charset="0"/>
                <a:ea typeface="+mn-ea"/>
                <a:cs typeface="+mn-cs"/>
              </a:rPr>
              <a:t>«</a:t>
            </a:r>
            <a:r>
              <a:rPr lang="ru-RU" sz="1200" b="1" kern="1200" dirty="0">
                <a:solidFill>
                  <a:srgbClr val="000000"/>
                </a:solidFill>
                <a:effectLst/>
                <a:latin typeface="Arial" panose="020B0604020202020204" pitchFamily="34" charset="0"/>
                <a:ea typeface="+mn-ea"/>
                <a:cs typeface="+mn-cs"/>
              </a:rPr>
              <a:t>время отклика</a:t>
            </a:r>
            <a:r>
              <a:rPr lang="ru-RU" sz="1200" kern="1200" dirty="0">
                <a:solidFill>
                  <a:srgbClr val="000000"/>
                </a:solidFill>
                <a:effectLst/>
                <a:latin typeface="Arial" panose="020B0604020202020204" pitchFamily="34" charset="0"/>
                <a:ea typeface="+mn-ea"/>
                <a:cs typeface="+mn-cs"/>
              </a:rPr>
              <a:t>», и некоторые разработчики указывают </a:t>
            </a:r>
            <a:r>
              <a:rPr lang="ru-RU" sz="1200" b="1" kern="1200" dirty="0">
                <a:solidFill>
                  <a:srgbClr val="000000"/>
                </a:solidFill>
                <a:effectLst/>
                <a:latin typeface="Arial" panose="020B0604020202020204" pitchFamily="34" charset="0"/>
                <a:ea typeface="+mn-ea"/>
                <a:cs typeface="+mn-cs"/>
              </a:rPr>
              <a:t>широчайший диапазон измерения</a:t>
            </a:r>
            <a:r>
              <a:rPr lang="ru-RU" sz="1200" kern="1200" dirty="0">
                <a:solidFill>
                  <a:srgbClr val="000000"/>
                </a:solidFill>
                <a:effectLst/>
                <a:latin typeface="Arial" panose="020B0604020202020204" pitchFamily="34" charset="0"/>
                <a:ea typeface="+mn-ea"/>
                <a:cs typeface="+mn-cs"/>
              </a:rPr>
              <a:t> при измерениях с помощью </a:t>
            </a:r>
            <a:r>
              <a:rPr lang="ru-RU" sz="1200" b="1" kern="1200" dirty="0">
                <a:solidFill>
                  <a:srgbClr val="000000"/>
                </a:solidFill>
                <a:effectLst/>
                <a:latin typeface="Arial" panose="020B0604020202020204" pitchFamily="34" charset="0"/>
                <a:ea typeface="+mn-ea"/>
                <a:cs typeface="+mn-cs"/>
              </a:rPr>
              <a:t>детекторов с ничтожной чувствительностью</a:t>
            </a:r>
            <a:r>
              <a:rPr lang="ru-RU" sz="1200" kern="1200" dirty="0">
                <a:solidFill>
                  <a:srgbClr val="000000"/>
                </a:solidFill>
                <a:effectLst/>
                <a:latin typeface="Arial" panose="020B0604020202020204" pitchFamily="34" charset="0"/>
                <a:ea typeface="+mn-ea"/>
                <a:cs typeface="+mn-cs"/>
              </a:rPr>
              <a:t>. Пока мы не изучили международные стандарты, наши девушки из отдела продаж вздрагивали при получении рекламы дозиметров из </a:t>
            </a:r>
            <a:r>
              <a:rPr lang="ru-RU" sz="1200" b="1" kern="1200" dirty="0">
                <a:solidFill>
                  <a:srgbClr val="000000"/>
                </a:solidFill>
                <a:effectLst/>
                <a:latin typeface="Arial" panose="020B0604020202020204" pitchFamily="34" charset="0"/>
                <a:ea typeface="+mn-ea"/>
                <a:cs typeface="+mn-cs"/>
              </a:rPr>
              <a:t>«</a:t>
            </a:r>
            <a:r>
              <a:rPr lang="ru-RU" sz="1200" b="1" kern="1200" dirty="0" err="1">
                <a:solidFill>
                  <a:srgbClr val="000000"/>
                </a:solidFill>
                <a:effectLst/>
                <a:latin typeface="Arial" panose="020B0604020202020204" pitchFamily="34" charset="0"/>
                <a:ea typeface="+mn-ea"/>
                <a:cs typeface="+mn-cs"/>
              </a:rPr>
              <a:t>Полимастера</a:t>
            </a:r>
            <a:r>
              <a:rPr lang="ru-RU" sz="1200" b="1" kern="1200" dirty="0">
                <a:solidFill>
                  <a:srgbClr val="000000"/>
                </a:solidFill>
                <a:effectLst/>
                <a:latin typeface="Arial" panose="020B0604020202020204" pitchFamily="34" charset="0"/>
                <a:ea typeface="+mn-ea"/>
                <a:cs typeface="+mn-cs"/>
              </a:rPr>
              <a:t>», </a:t>
            </a:r>
            <a:r>
              <a:rPr lang="ru-RU" sz="1200" kern="1200" dirty="0">
                <a:solidFill>
                  <a:srgbClr val="000000"/>
                </a:solidFill>
                <a:effectLst/>
                <a:latin typeface="Arial" panose="020B0604020202020204" pitchFamily="34" charset="0"/>
                <a:ea typeface="+mn-ea"/>
                <a:cs typeface="+mn-cs"/>
              </a:rPr>
              <a:t>их мастера умудрялись измерять мощность дозы гамма-излучения от фона до аварийных значений одним дозиметром.</a:t>
            </a:r>
            <a:endParaRPr lang="ru-RU" altLang="en-US" b="0" dirty="0"/>
          </a:p>
          <a:p>
            <a:pPr algn="just" fontAlgn="base">
              <a:lnSpc>
                <a:spcPct val="115000"/>
              </a:lnSpc>
            </a:pPr>
            <a:r>
              <a:rPr lang="ru-RU" altLang="en-US" b="0" dirty="0"/>
              <a:t>Обеспечивает защиту от </a:t>
            </a:r>
            <a:r>
              <a:rPr lang="ru-RU" altLang="en-US" b="0" dirty="0" err="1"/>
              <a:t>переоблучения</a:t>
            </a:r>
            <a:r>
              <a:rPr lang="ru-RU" altLang="en-US" b="0" dirty="0"/>
              <a:t> персонала. Х</a:t>
            </a:r>
            <a:r>
              <a:rPr lang="ru-RU" sz="1200" kern="1200" dirty="0">
                <a:solidFill>
                  <a:srgbClr val="000000"/>
                </a:solidFill>
                <a:effectLst/>
                <a:latin typeface="Arial" panose="020B0604020202020204" pitchFamily="34" charset="0"/>
                <a:ea typeface="+mn-ea"/>
                <a:cs typeface="+mn-cs"/>
              </a:rPr>
              <a:t>арактеризует </a:t>
            </a:r>
            <a:r>
              <a:rPr lang="ru-RU" sz="1200" b="1" kern="1200" dirty="0">
                <a:solidFill>
                  <a:srgbClr val="000000"/>
                </a:solidFill>
                <a:effectLst/>
                <a:latin typeface="Arial" panose="020B0604020202020204" pitchFamily="34" charset="0"/>
                <a:ea typeface="+mn-ea"/>
                <a:cs typeface="+mn-cs"/>
              </a:rPr>
              <a:t>реакцию дозиметра </a:t>
            </a:r>
            <a:r>
              <a:rPr lang="ru-RU" sz="1200" kern="1200" dirty="0">
                <a:solidFill>
                  <a:srgbClr val="000000"/>
                </a:solidFill>
                <a:effectLst/>
                <a:latin typeface="Arial" panose="020B0604020202020204" pitchFamily="34" charset="0"/>
                <a:ea typeface="+mn-ea"/>
                <a:cs typeface="+mn-cs"/>
              </a:rPr>
              <a:t>на изменение радиационной обстановки, т.е. его </a:t>
            </a:r>
            <a:r>
              <a:rPr lang="ru-RU" sz="1200" b="1" kern="1200" dirty="0">
                <a:solidFill>
                  <a:srgbClr val="000000"/>
                </a:solidFill>
                <a:effectLst/>
                <a:latin typeface="Arial" panose="020B0604020202020204" pitchFamily="34" charset="0"/>
                <a:ea typeface="+mn-ea"/>
                <a:cs typeface="+mn-cs"/>
              </a:rPr>
              <a:t>реальную чувствительность</a:t>
            </a:r>
            <a:r>
              <a:rPr lang="ru-RU" sz="1200" kern="1200" dirty="0">
                <a:solidFill>
                  <a:srgbClr val="000000"/>
                </a:solidFill>
                <a:effectLst/>
                <a:latin typeface="Arial" panose="020B0604020202020204" pitchFamily="34" charset="0"/>
                <a:ea typeface="+mn-ea"/>
                <a:cs typeface="+mn-cs"/>
              </a:rPr>
              <a:t> включая </a:t>
            </a:r>
            <a:r>
              <a:rPr lang="ru-RU" sz="1200" b="1" kern="1200" dirty="0">
                <a:solidFill>
                  <a:srgbClr val="000000"/>
                </a:solidFill>
                <a:effectLst/>
                <a:latin typeface="Arial" panose="020B0604020202020204" pitchFamily="34" charset="0"/>
                <a:ea typeface="+mn-ea"/>
                <a:cs typeface="+mn-cs"/>
              </a:rPr>
              <a:t>чувствительность детектора </a:t>
            </a:r>
            <a:r>
              <a:rPr lang="ru-RU" sz="1200" kern="1200" dirty="0">
                <a:solidFill>
                  <a:srgbClr val="000000"/>
                </a:solidFill>
                <a:effectLst/>
                <a:latin typeface="Arial" panose="020B0604020202020204" pitchFamily="34" charset="0"/>
                <a:ea typeface="+mn-ea"/>
                <a:cs typeface="+mn-cs"/>
              </a:rPr>
              <a:t>и оптимальность </a:t>
            </a:r>
            <a:r>
              <a:rPr lang="ru-RU" sz="1200" b="1" kern="1200" dirty="0">
                <a:solidFill>
                  <a:srgbClr val="000000"/>
                </a:solidFill>
                <a:effectLst/>
                <a:latin typeface="Arial" panose="020B0604020202020204" pitchFamily="34" charset="0"/>
                <a:ea typeface="+mn-ea"/>
                <a:cs typeface="+mn-cs"/>
              </a:rPr>
              <a:t>алгоритма обработки сигналов с детектора</a:t>
            </a:r>
            <a:r>
              <a:rPr lang="ru-RU" sz="1200" kern="1200" dirty="0">
                <a:solidFill>
                  <a:srgbClr val="000000"/>
                </a:solidFill>
                <a:effectLst/>
                <a:latin typeface="Arial" panose="020B0604020202020204" pitchFamily="34" charset="0"/>
                <a:ea typeface="+mn-ea"/>
                <a:cs typeface="+mn-cs"/>
              </a:rPr>
              <a:t>. </a:t>
            </a:r>
          </a:p>
          <a:p>
            <a:pPr algn="just" fontAlgn="base">
              <a:lnSpc>
                <a:spcPct val="115000"/>
              </a:lnSpc>
            </a:pPr>
            <a:r>
              <a:rPr lang="ru-RU" sz="1800" kern="1200" dirty="0">
                <a:solidFill>
                  <a:srgbClr val="000000"/>
                </a:solidFill>
                <a:effectLst/>
                <a:latin typeface="Arial" panose="020B0604020202020204" pitchFamily="34" charset="0"/>
                <a:ea typeface="+mn-ea"/>
                <a:cs typeface="+mn-cs"/>
              </a:rPr>
              <a:t>В международных стандартах указаны жесткие </a:t>
            </a:r>
            <a:r>
              <a:rPr lang="ru-RU" sz="1800" b="1" kern="1200" dirty="0">
                <a:solidFill>
                  <a:srgbClr val="000000"/>
                </a:solidFill>
                <a:effectLst/>
                <a:latin typeface="Arial" panose="020B0604020202020204" pitchFamily="34" charset="0"/>
                <a:ea typeface="+mn-ea"/>
                <a:cs typeface="+mn-cs"/>
              </a:rPr>
              <a:t>требования к времени отклика</a:t>
            </a:r>
            <a:r>
              <a:rPr lang="ru-RU" sz="1800" kern="1200" dirty="0">
                <a:solidFill>
                  <a:srgbClr val="000000"/>
                </a:solidFill>
                <a:effectLst/>
                <a:latin typeface="Arial" panose="020B0604020202020204" pitchFamily="34" charset="0"/>
                <a:ea typeface="+mn-ea"/>
                <a:cs typeface="+mn-cs"/>
              </a:rPr>
              <a:t> дозиметров, например, в стандарте </a:t>
            </a:r>
            <a:r>
              <a:rPr lang="ru-RU" sz="1800" b="1" kern="1200" dirty="0">
                <a:solidFill>
                  <a:srgbClr val="000000"/>
                </a:solidFill>
                <a:effectLst/>
                <a:latin typeface="Arial" panose="020B0604020202020204" pitchFamily="34" charset="0"/>
                <a:ea typeface="+mn-ea"/>
                <a:cs typeface="+mn-cs"/>
              </a:rPr>
              <a:t>МЭК 60846-1</a:t>
            </a:r>
            <a:r>
              <a:rPr lang="ru-RU" sz="1800" kern="1200" dirty="0">
                <a:solidFill>
                  <a:srgbClr val="000000"/>
                </a:solidFill>
                <a:effectLst/>
                <a:latin typeface="Arial" panose="020B0604020202020204" pitchFamily="34" charset="0"/>
                <a:ea typeface="+mn-ea"/>
                <a:cs typeface="+mn-cs"/>
              </a:rPr>
              <a:t>: для мощности дозы </a:t>
            </a:r>
            <a:r>
              <a:rPr lang="ru-RU" sz="1800" b="1" kern="1200" dirty="0">
                <a:solidFill>
                  <a:srgbClr val="000000"/>
                </a:solidFill>
                <a:effectLst/>
                <a:latin typeface="Arial" panose="020B0604020202020204" pitchFamily="34" charset="0"/>
                <a:ea typeface="+mn-ea"/>
                <a:cs typeface="+mn-cs"/>
              </a:rPr>
              <a:t>до 10 </a:t>
            </a:r>
            <a:r>
              <a:rPr lang="ru-RU" sz="1800" b="1" kern="1200" dirty="0" err="1">
                <a:solidFill>
                  <a:srgbClr val="000000"/>
                </a:solidFill>
                <a:effectLst/>
                <a:latin typeface="Arial" panose="020B0604020202020204" pitchFamily="34" charset="0"/>
                <a:ea typeface="+mn-ea"/>
                <a:cs typeface="+mn-cs"/>
              </a:rPr>
              <a:t>мЗв</a:t>
            </a:r>
            <a:r>
              <a:rPr lang="ru-RU" sz="1800" b="1" kern="1200" dirty="0">
                <a:solidFill>
                  <a:srgbClr val="000000"/>
                </a:solidFill>
                <a:effectLst/>
                <a:latin typeface="Arial" panose="020B0604020202020204" pitchFamily="34" charset="0"/>
                <a:ea typeface="+mn-ea"/>
                <a:cs typeface="+mn-cs"/>
              </a:rPr>
              <a:t>/ч </a:t>
            </a:r>
            <a:r>
              <a:rPr lang="ru-RU" sz="1800" kern="1200" dirty="0">
                <a:solidFill>
                  <a:srgbClr val="000000"/>
                </a:solidFill>
                <a:effectLst/>
                <a:latin typeface="Arial" panose="020B0604020202020204" pitchFamily="34" charset="0"/>
                <a:ea typeface="+mn-ea"/>
                <a:cs typeface="+mn-cs"/>
              </a:rPr>
              <a:t>при изменений мощности дозы в 10 или более раз время отклика должно быть </a:t>
            </a:r>
            <a:r>
              <a:rPr lang="ru-RU" sz="1800" b="1" kern="1200" dirty="0">
                <a:solidFill>
                  <a:srgbClr val="000000"/>
                </a:solidFill>
                <a:effectLst/>
                <a:latin typeface="Arial" panose="020B0604020202020204" pitchFamily="34" charset="0"/>
                <a:ea typeface="+mn-ea"/>
                <a:cs typeface="+mn-cs"/>
              </a:rPr>
              <a:t>не более 10 секунд</a:t>
            </a:r>
            <a:r>
              <a:rPr lang="ru-RU" sz="1800" kern="1200" dirty="0">
                <a:solidFill>
                  <a:srgbClr val="000000"/>
                </a:solidFill>
                <a:effectLst/>
                <a:latin typeface="Arial" panose="020B0604020202020204" pitchFamily="34" charset="0"/>
                <a:ea typeface="+mn-ea"/>
                <a:cs typeface="+mn-cs"/>
              </a:rPr>
              <a:t>, </a:t>
            </a:r>
            <a:r>
              <a:rPr lang="ru-RU" sz="1800" b="1" kern="1200" dirty="0">
                <a:solidFill>
                  <a:srgbClr val="000000"/>
                </a:solidFill>
                <a:effectLst/>
                <a:latin typeface="Arial" panose="020B0604020202020204" pitchFamily="34" charset="0"/>
                <a:ea typeface="+mn-ea"/>
                <a:cs typeface="+mn-cs"/>
              </a:rPr>
              <a:t>более 10 </a:t>
            </a:r>
            <a:r>
              <a:rPr lang="ru-RU" sz="1800" b="1" kern="1200" dirty="0" err="1">
                <a:solidFill>
                  <a:srgbClr val="000000"/>
                </a:solidFill>
                <a:effectLst/>
                <a:latin typeface="Arial" panose="020B0604020202020204" pitchFamily="34" charset="0"/>
                <a:ea typeface="+mn-ea"/>
                <a:cs typeface="+mn-cs"/>
              </a:rPr>
              <a:t>мЗв</a:t>
            </a:r>
            <a:r>
              <a:rPr lang="ru-RU" sz="1800" b="1" kern="1200" dirty="0">
                <a:solidFill>
                  <a:srgbClr val="000000"/>
                </a:solidFill>
                <a:effectLst/>
                <a:latin typeface="Arial" panose="020B0604020202020204" pitchFamily="34" charset="0"/>
                <a:ea typeface="+mn-ea"/>
                <a:cs typeface="+mn-cs"/>
              </a:rPr>
              <a:t>/ч - 2 секунд </a:t>
            </a:r>
            <a:r>
              <a:rPr lang="ru-RU" sz="1800" kern="1200" dirty="0">
                <a:solidFill>
                  <a:srgbClr val="000000"/>
                </a:solidFill>
                <a:effectLst/>
                <a:latin typeface="Arial" panose="020B0604020202020204" pitchFamily="34" charset="0"/>
                <a:ea typeface="+mn-ea"/>
                <a:cs typeface="+mn-cs"/>
              </a:rPr>
              <a:t>и показание должно быть равным </a:t>
            </a:r>
            <a:r>
              <a:rPr lang="ru-RU" sz="1800" b="1" kern="1200" dirty="0">
                <a:solidFill>
                  <a:srgbClr val="000000"/>
                </a:solidFill>
                <a:effectLst/>
                <a:latin typeface="Arial" panose="020B0604020202020204" pitchFamily="34" charset="0"/>
                <a:ea typeface="+mn-ea"/>
                <a:cs typeface="+mn-cs"/>
              </a:rPr>
              <a:t>от 0,9 до 1,1 </a:t>
            </a:r>
            <a:r>
              <a:rPr lang="ru-RU" sz="1800" kern="1200" dirty="0">
                <a:solidFill>
                  <a:srgbClr val="000000"/>
                </a:solidFill>
                <a:effectLst/>
                <a:latin typeface="Arial" panose="020B0604020202020204" pitchFamily="34" charset="0"/>
                <a:ea typeface="+mn-ea"/>
                <a:cs typeface="+mn-cs"/>
              </a:rPr>
              <a:t>установившегося значения мощности дозы </a:t>
            </a:r>
            <a:r>
              <a:rPr lang="ru-RU" sz="1800" b="1" kern="1200" dirty="0">
                <a:solidFill>
                  <a:srgbClr val="000000"/>
                </a:solidFill>
                <a:effectLst/>
                <a:latin typeface="Arial" panose="020B0604020202020204" pitchFamily="34" charset="0"/>
                <a:ea typeface="+mn-ea"/>
                <a:cs typeface="+mn-cs"/>
              </a:rPr>
              <a:t>через 60 секунд</a:t>
            </a:r>
            <a:r>
              <a:rPr lang="ru-RU" sz="1800" kern="1200" dirty="0">
                <a:solidFill>
                  <a:srgbClr val="000000"/>
                </a:solidFill>
                <a:effectLst/>
                <a:latin typeface="Arial" panose="020B0604020202020204" pitchFamily="34" charset="0"/>
                <a:ea typeface="+mn-ea"/>
                <a:cs typeface="+mn-cs"/>
              </a:rPr>
              <a:t>.</a:t>
            </a:r>
            <a:endParaRPr lang="en-US" sz="2800" dirty="0">
              <a:effectLst/>
              <a:latin typeface="Times New Roman" panose="02020603050405020304" pitchFamily="18" charset="0"/>
              <a:ea typeface="Times New Roman" panose="02020603050405020304" pitchFamily="18" charset="0"/>
            </a:endParaRPr>
          </a:p>
          <a:p>
            <a:pPr algn="just" fontAlgn="base">
              <a:lnSpc>
                <a:spcPct val="115000"/>
              </a:lnSpc>
            </a:pPr>
            <a:endParaRPr lang="en-US" sz="1800" dirty="0">
              <a:effectLst/>
              <a:latin typeface="Times New Roman" panose="02020603050405020304" pitchFamily="18" charset="0"/>
              <a:ea typeface="Times New Roman" panose="02020603050405020304" pitchFamily="18" charset="0"/>
            </a:endParaRPr>
          </a:p>
          <a:p>
            <a:pPr algn="just">
              <a:lnSpc>
                <a:spcPct val="115000"/>
              </a:lnSpc>
            </a:pPr>
            <a:endParaRPr lang="en-US"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841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sz="1200" b="0" dirty="0">
                <a:effectLst/>
                <a:latin typeface="Arial" panose="020B0604020202020204" pitchFamily="34" charset="0"/>
                <a:ea typeface="Calibri" panose="020F0502020204030204" pitchFamily="34" charset="0"/>
              </a:rPr>
              <a:t>Что плохого в таком решении, что пострадает? Только великодержавные амбиции …</a:t>
            </a:r>
            <a:endParaRPr lang="ru-RU"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3869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sz="1200" b="0" dirty="0">
                <a:effectLst/>
                <a:latin typeface="Arial" panose="020B0604020202020204" pitchFamily="34" charset="0"/>
                <a:ea typeface="Calibri" panose="020F0502020204030204" pitchFamily="34" charset="0"/>
              </a:rPr>
              <a:t>Казахстану проще, она никогда не имела великодержавные амбиции</a:t>
            </a:r>
            <a:endParaRPr lang="ru-RU" altLang="en-US" b="0"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7260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pPr>
            <a:r>
              <a:rPr lang="ru-RU" sz="1200" b="1" dirty="0">
                <a:effectLst/>
                <a:latin typeface="Arial" panose="020B0604020202020204" pitchFamily="34" charset="0"/>
                <a:ea typeface="Calibri" panose="020F0502020204030204" pitchFamily="34" charset="0"/>
              </a:rPr>
              <a:t>Заключение - </a:t>
            </a:r>
            <a:r>
              <a:rPr lang="ru-RU" altLang="en-US" b="0" dirty="0"/>
              <a:t>В международных стандартах приведены все необходимые для данного типа средств измерения характеристики, причем все они имеют такие определения из которых сразу ясно как проверять значение такой характеристики.</a:t>
            </a: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93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ru-RU" altLang="en-US" dirty="0"/>
              <a:t>Помню, Радослав Радев глава экспертов МЭК из США говорил, что если молодой эксперт, он требует чтобы он выражался в международной системе единиц, а если эксперт в возрасте, то не требует, боится что напутает.</a:t>
            </a:r>
            <a:endParaRPr lang="en-US" altLang="en-US"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507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en-US" b="1" dirty="0"/>
              <a:t>Роль терминов </a:t>
            </a:r>
          </a:p>
          <a:p>
            <a:r>
              <a:rPr lang="ru-RU" altLang="en-US" dirty="0"/>
              <a:t>Характеристики приборов должны быть как термин с определением.</a:t>
            </a:r>
          </a:p>
          <a:p>
            <a:r>
              <a:rPr lang="ru-RU" altLang="en-US" dirty="0"/>
              <a:t>Обязательно должно приводится требование к характеристике. </a:t>
            </a:r>
          </a:p>
          <a:p>
            <a:r>
              <a:rPr lang="ru-RU" altLang="en-US" dirty="0"/>
              <a:t>Затем метод испытаний для оценки соответствия требованию </a:t>
            </a:r>
            <a:r>
              <a:rPr kumimoji="0" lang="ru-RU" altLang="en-US" sz="1200" b="0" i="0" u="none" strike="noStrike" kern="1200" cap="none" spc="0" normalizeH="0" baseline="0" noProof="0" dirty="0">
                <a:ln>
                  <a:noFill/>
                </a:ln>
                <a:solidFill>
                  <a:prstClr val="black"/>
                </a:solidFill>
                <a:effectLst/>
                <a:uLnTx/>
                <a:uFillTx/>
                <a:latin typeface="Calibri"/>
                <a:ea typeface="+mn-ea"/>
                <a:cs typeface="+mn-cs"/>
              </a:rPr>
              <a:t>к характеристике.</a:t>
            </a:r>
            <a:endParaRPr lang="ru-RU" altLang="en-US" dirty="0"/>
          </a:p>
          <a:p>
            <a:pPr algn="l"/>
            <a:r>
              <a:rPr lang="ru-RU" altLang="en-US" dirty="0"/>
              <a:t>Сейчас нами разработан Международный электротехнический словарь для МЭК, так комиссия потребовала проверки однозначности терминов в словаре. </a:t>
            </a:r>
            <a:r>
              <a:rPr lang="en-US" altLang="en-US" dirty="0"/>
              <a:t> </a:t>
            </a:r>
            <a:r>
              <a:rPr lang="ru-RU" altLang="en-US" dirty="0"/>
              <a:t>В МЭС есть еще </a:t>
            </a:r>
            <a:r>
              <a:rPr lang="ru-RU" sz="1200" b="0" i="0" u="none" strike="noStrike" baseline="0" dirty="0">
                <a:latin typeface="ArialMT"/>
              </a:rPr>
              <a:t>Глава 881 Радиология и радиологическая физика, которая относится к ядерной медицине, но термины такие как доза и активность повторяется в нашем разделе 395 Ядерное приборостроение.</a:t>
            </a:r>
          </a:p>
          <a:p>
            <a:pPr algn="l"/>
            <a:endParaRPr lang="ru-RU" altLang="en-US" dirty="0"/>
          </a:p>
          <a:p>
            <a:endParaRPr lang="en-US" altLang="en-US"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240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Приведены названия документов, если есть русскоязычный вариант, то название приводится на русском.</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Международный словарь по метрологии </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(VIM) –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английском, французском и русском</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Словарь ИСО</a:t>
            </a: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12749 </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английском и русском</a:t>
            </a:r>
          </a:p>
          <a:p>
            <a:pPr algn="l"/>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Международный электротехнический словарь </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IEV</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 </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Part 395: Nuclear instrumentation</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на английском и французском</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В МЭС есть еще одна </a:t>
            </a:r>
            <a:r>
              <a:rPr lang="ru-RU" sz="2000" b="1" i="0" u="none" strike="noStrike" baseline="0" dirty="0">
                <a:latin typeface="ArialMT"/>
              </a:rPr>
              <a:t>Глава 881 Радиология и радиологическая физика</a:t>
            </a:r>
            <a:endPar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930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Словарь ИСО</a:t>
            </a: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80 000 </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на английском</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Глоссарий МАГАТЭ –английский, русский.</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Есть очень четкое правило в работе с терминами и определениями, используются самые «свежие» определения, например есть термин и определение в Международном электротехническом словаре 2014 года которыми пользуются все специалисты, но в 2018 году выходит Глоссарий МАГАТЭ с другим определением и специалисты должны переходить на новое определение из Глоссария.</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Стандарт СТО 95 12066–2020 – конечно не национальный стандарт, а стандарт организации, т.к. Росатом не имеет право финансировать разработку федеральных стандартов, но </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разработан нами на основе проекта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Международного электротехнического словаря</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t>
            </a: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Очень неудобно пользоваться стандартом, т.к. неудобные правила составления таких словарей в «</a:t>
            </a:r>
            <a:r>
              <a:rPr kumimoji="0" lang="ru-RU" sz="20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Атомстандарте</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Термин и определение берутся только из ГОСТ-</a:t>
            </a:r>
            <a:r>
              <a:rPr kumimoji="0" lang="ru-RU" sz="20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ов</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в этом случае международные термины и определения размещаются только в Примечаниях. Если уж нет определения на русском, то можешь размещать международные термины и определения в основном тексте.</a:t>
            </a:r>
          </a:p>
          <a:p>
            <a:endParaRPr lang="en-US" altLang="en-US"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489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en-US" b="1" dirty="0"/>
              <a:t>«Не соответствующие международным  требованиям» означает то, что эти документы не участвуют в сравнениях. Причина несоответствия указана в таблице. Статус документов РМГ не ясен, они называются «рекомендации по межгосударственной стандартизации»</a:t>
            </a:r>
          </a:p>
          <a:p>
            <a:r>
              <a:rPr lang="ru-RU" altLang="en-US" b="1" dirty="0"/>
              <a:t>Основные проблемы </a:t>
            </a:r>
            <a:r>
              <a:rPr lang="ru-RU" altLang="en-US" dirty="0"/>
              <a:t>российских документов:</a:t>
            </a:r>
          </a:p>
          <a:p>
            <a:pPr marL="171450" indent="-171450">
              <a:buFontTx/>
              <a:buChar char="-"/>
            </a:pPr>
            <a:r>
              <a:rPr lang="ru-RU" altLang="en-US" b="1" dirty="0"/>
              <a:t>возраст</a:t>
            </a:r>
            <a:r>
              <a:rPr lang="ru-RU" altLang="en-US" dirty="0"/>
              <a:t>;</a:t>
            </a:r>
          </a:p>
          <a:p>
            <a:pPr algn="l"/>
            <a:r>
              <a:rPr lang="ru-RU" altLang="en-US" b="1" dirty="0"/>
              <a:t>- нарушение правил заимствований </a:t>
            </a:r>
            <a:r>
              <a:rPr lang="ru-RU" altLang="en-US" dirty="0"/>
              <a:t>(полное </a:t>
            </a:r>
            <a:r>
              <a:rPr kumimoji="0" lang="ru-RU" altLang="en-US" sz="1800" b="0" i="0" u="none" strike="noStrike" kern="1200" cap="none" spc="0" normalizeH="0" baseline="0" noProof="0" dirty="0">
                <a:ln>
                  <a:noFill/>
                </a:ln>
                <a:solidFill>
                  <a:srgbClr val="000000"/>
                </a:solidFill>
                <a:effectLst/>
                <a:uLnTx/>
                <a:uFillTx/>
                <a:latin typeface="Arial"/>
                <a:ea typeface="+mn-ea"/>
                <a:cs typeface="Arial"/>
              </a:rPr>
              <a:t>о</a:t>
            </a:r>
            <a:r>
              <a:rPr kumimoji="0" lang="ru-RU" sz="1800" b="0" i="0" u="none" strike="noStrike" kern="1200" cap="none" spc="0" normalizeH="0" baseline="0" noProof="0" dirty="0">
                <a:ln>
                  <a:noFill/>
                </a:ln>
                <a:solidFill>
                  <a:srgbClr val="000000"/>
                </a:solidFill>
                <a:effectLst/>
                <a:uLnTx/>
                <a:uFillTx/>
                <a:latin typeface="Arial"/>
                <a:ea typeface="+mn-ea"/>
                <a:cs typeface="Arial"/>
              </a:rPr>
              <a:t>тсутствие ссылок на источник, что полностью подходит под определение термина </a:t>
            </a:r>
            <a:r>
              <a:rPr kumimoji="0" lang="ru-RU" sz="1800" b="1" i="0" u="none" strike="noStrike" kern="1200" cap="none" spc="0" normalizeH="0" baseline="0" noProof="0" dirty="0">
                <a:ln>
                  <a:noFill/>
                </a:ln>
                <a:solidFill>
                  <a:srgbClr val="000000"/>
                </a:solidFill>
                <a:effectLst/>
                <a:uLnTx/>
                <a:uFillTx/>
                <a:latin typeface="Arial"/>
                <a:ea typeface="+mn-ea"/>
                <a:cs typeface="Arial"/>
              </a:rPr>
              <a:t>«плагиат»</a:t>
            </a:r>
            <a:r>
              <a:rPr kumimoji="0" lang="ru-RU" sz="1800" b="0" i="0" u="none" strike="noStrike" kern="1200" cap="none" spc="0" normalizeH="0" baseline="0" noProof="0" dirty="0">
                <a:ln>
                  <a:noFill/>
                </a:ln>
                <a:solidFill>
                  <a:srgbClr val="000000"/>
                </a:solidFill>
                <a:effectLst/>
                <a:uLnTx/>
                <a:uFillTx/>
                <a:latin typeface="Arial"/>
                <a:ea typeface="+mn-ea"/>
                <a:cs typeface="Arial"/>
              </a:rPr>
              <a:t>)</a:t>
            </a:r>
            <a:r>
              <a:rPr kumimoji="0" lang="ru-RU" sz="1800" b="1" i="0" u="none" strike="noStrike" kern="1200" cap="none" spc="0" normalizeH="0" baseline="0" noProof="0" dirty="0">
                <a:ln>
                  <a:noFill/>
                </a:ln>
                <a:solidFill>
                  <a:srgbClr val="000000"/>
                </a:solidFill>
                <a:effectLst/>
                <a:uLnTx/>
                <a:uFillTx/>
                <a:latin typeface="Arial"/>
                <a:ea typeface="+mn-ea"/>
                <a:cs typeface="Arial"/>
              </a:rPr>
              <a:t>. </a:t>
            </a:r>
          </a:p>
          <a:p>
            <a:pPr algn="l"/>
            <a:r>
              <a:rPr kumimoji="0" lang="ru-RU" sz="1800" b="0" i="0" u="none" strike="noStrike" kern="1200" cap="none" spc="0" normalizeH="0" baseline="0" noProof="0" dirty="0">
                <a:ln>
                  <a:noFill/>
                </a:ln>
                <a:solidFill>
                  <a:srgbClr val="000000"/>
                </a:solidFill>
                <a:effectLst/>
                <a:uLnTx/>
                <a:uFillTx/>
                <a:latin typeface="ArialMT"/>
                <a:ea typeface="+mn-ea"/>
                <a:cs typeface="Arial"/>
              </a:rPr>
              <a:t>Решили просто: гармонизация = полное копирование</a:t>
            </a:r>
            <a:r>
              <a:rPr kumimoji="0" lang="en-US" sz="1800" b="0" i="0" u="none" strike="noStrike" kern="1200" cap="none" spc="0" normalizeH="0" baseline="0" noProof="0" dirty="0">
                <a:ln>
                  <a:noFill/>
                </a:ln>
                <a:solidFill>
                  <a:srgbClr val="000000"/>
                </a:solidFill>
                <a:effectLst/>
                <a:uLnTx/>
                <a:uFillTx/>
                <a:latin typeface="ArialMT"/>
                <a:ea typeface="+mn-ea"/>
                <a:cs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Arial"/>
              </a:rPr>
              <a:t>VIM</a:t>
            </a:r>
            <a:r>
              <a:rPr kumimoji="0" lang="ru-RU" sz="1800" b="0" i="0" u="none" strike="noStrike" kern="1200" cap="none" spc="0" normalizeH="0" baseline="0" noProof="0" dirty="0">
                <a:ln>
                  <a:noFill/>
                </a:ln>
                <a:solidFill>
                  <a:srgbClr val="000000"/>
                </a:solidFill>
                <a:effectLst/>
                <a:uLnTx/>
                <a:uFillTx/>
                <a:latin typeface="ArialMT"/>
                <a:ea typeface="+mn-ea"/>
                <a:cs typeface="Arial"/>
              </a:rPr>
              <a:t>.</a:t>
            </a:r>
          </a:p>
          <a:p>
            <a:pPr algn="l"/>
            <a:r>
              <a:rPr kumimoji="0" lang="ru-RU" sz="1800" b="0" i="0" u="none" strike="noStrike" kern="1200" cap="none" spc="0" normalizeH="0" baseline="0" noProof="0" dirty="0">
                <a:ln>
                  <a:noFill/>
                </a:ln>
                <a:solidFill>
                  <a:srgbClr val="000000"/>
                </a:solidFill>
                <a:effectLst/>
                <a:uLnTx/>
                <a:uFillTx/>
                <a:latin typeface="Arial"/>
                <a:ea typeface="+mn-ea"/>
                <a:cs typeface="Arial"/>
              </a:rPr>
              <a:t>Окончательный проект третьего издания </a:t>
            </a:r>
            <a:r>
              <a:rPr kumimoji="0" lang="en-US" sz="1800" b="1" i="0" u="none" strike="noStrike" kern="1200" cap="none" spc="0" normalizeH="0" baseline="0" noProof="0" dirty="0">
                <a:ln>
                  <a:noFill/>
                </a:ln>
                <a:solidFill>
                  <a:srgbClr val="000000"/>
                </a:solidFill>
                <a:effectLst/>
                <a:uLnTx/>
                <a:uFillTx/>
                <a:latin typeface="Arial"/>
                <a:ea typeface="+mn-ea"/>
                <a:cs typeface="Arial"/>
              </a:rPr>
              <a:t>VIM</a:t>
            </a:r>
            <a:r>
              <a:rPr kumimoji="0" lang="ru-RU" sz="1800" b="1" i="0" u="none" strike="noStrike" kern="1200" cap="none" spc="0" normalizeH="0" baseline="0" noProof="0" dirty="0">
                <a:ln>
                  <a:noFill/>
                </a:ln>
                <a:solidFill>
                  <a:srgbClr val="000000"/>
                </a:solidFill>
                <a:effectLst/>
                <a:uLnTx/>
                <a:uFillTx/>
                <a:latin typeface="Arial"/>
                <a:ea typeface="+mn-ea"/>
                <a:cs typeface="Arial"/>
              </a:rPr>
              <a:t>3</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ru-RU" sz="1800" b="0" i="0" u="none" strike="noStrike" kern="1200" cap="none" spc="0" normalizeH="0" baseline="0" noProof="0" dirty="0">
                <a:ln>
                  <a:noFill/>
                </a:ln>
                <a:solidFill>
                  <a:srgbClr val="000000"/>
                </a:solidFill>
                <a:effectLst/>
                <a:uLnTx/>
                <a:uFillTx/>
                <a:latin typeface="Arial"/>
                <a:ea typeface="+mn-ea"/>
                <a:cs typeface="Arial"/>
              </a:rPr>
              <a:t>был представлен этим восьми организациям на рассмотрение и одобрение в 2006 году. Третье издание </a:t>
            </a:r>
            <a:r>
              <a:rPr kumimoji="0" lang="ru-RU" sz="1800" b="1" i="0" u="none" strike="noStrike" kern="1200" cap="none" spc="0" normalizeH="0" baseline="0" noProof="0" dirty="0">
                <a:ln>
                  <a:noFill/>
                </a:ln>
                <a:solidFill>
                  <a:srgbClr val="000000"/>
                </a:solidFill>
                <a:effectLst/>
                <a:uLnTx/>
                <a:uFillTx/>
                <a:latin typeface="Arial"/>
                <a:ea typeface="+mn-ea"/>
                <a:cs typeface="Arial"/>
              </a:rPr>
              <a:t>VIM3</a:t>
            </a:r>
            <a:r>
              <a:rPr kumimoji="0" lang="ru-RU" sz="1800" b="0" i="0" u="none" strike="noStrike" kern="1200" cap="none" spc="0" normalizeH="0" baseline="0" noProof="0" dirty="0">
                <a:ln>
                  <a:noFill/>
                </a:ln>
                <a:solidFill>
                  <a:srgbClr val="000000"/>
                </a:solidFill>
                <a:effectLst/>
                <a:uLnTx/>
                <a:uFillTx/>
                <a:latin typeface="Arial"/>
                <a:ea typeface="+mn-ea"/>
                <a:cs typeface="Arial"/>
              </a:rPr>
              <a:t> было одобрено единогласно восемью организациями-членами Объединенного комитета по руководствам в метрологии (JCGM).</a:t>
            </a:r>
          </a:p>
          <a:p>
            <a:pPr algn="l"/>
            <a:r>
              <a:rPr kumimoji="0" lang="ru-RU" sz="1800" b="0" i="0" u="none" strike="noStrike" kern="1200" cap="none" spc="0" normalizeH="0" baseline="0" noProof="0" dirty="0">
                <a:ln>
                  <a:noFill/>
                </a:ln>
                <a:solidFill>
                  <a:srgbClr val="000000"/>
                </a:solidFill>
                <a:effectLst/>
                <a:uLnTx/>
                <a:uFillTx/>
                <a:latin typeface="Arial"/>
                <a:ea typeface="+mn-ea"/>
                <a:cs typeface="Arial"/>
              </a:rPr>
              <a:t>Международный словарь по метрологии: ВНИИМ + </a:t>
            </a:r>
            <a:r>
              <a:rPr kumimoji="0" lang="ru-RU" sz="1800" b="0" i="0" u="none" strike="noStrike" kern="1200" cap="none" spc="0" normalizeH="0" baseline="0" noProof="0" dirty="0" err="1">
                <a:ln>
                  <a:noFill/>
                </a:ln>
                <a:solidFill>
                  <a:srgbClr val="000000"/>
                </a:solidFill>
                <a:effectLst/>
                <a:uLnTx/>
                <a:uFillTx/>
                <a:latin typeface="Arial"/>
                <a:ea typeface="+mn-ea"/>
                <a:cs typeface="Arial"/>
              </a:rPr>
              <a:t>БелГИМ</a:t>
            </a:r>
            <a:r>
              <a:rPr kumimoji="0" lang="ru-RU" sz="1800" b="0" i="0" u="none" strike="noStrike" kern="1200" cap="none" spc="0" normalizeH="0" baseline="0" noProof="0" dirty="0">
                <a:ln>
                  <a:noFill/>
                </a:ln>
                <a:solidFill>
                  <a:srgbClr val="000000"/>
                </a:solidFill>
                <a:effectLst/>
                <a:uLnTx/>
                <a:uFillTx/>
                <a:latin typeface="Arial"/>
                <a:ea typeface="+mn-ea"/>
                <a:cs typeface="Arial"/>
              </a:rPr>
              <a:t> =Россия + Беларусь</a:t>
            </a:r>
          </a:p>
          <a:p>
            <a:pPr marL="171450" indent="-171450">
              <a:buFontTx/>
              <a:buChar char="-"/>
            </a:pPr>
            <a:endParaRPr lang="en-US" altLang="en-US"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6370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en-US" dirty="0"/>
              <a:t>Иначе как курьезом данную ситуацию не назовешь. Но с другой стороны ситуация вызывает слезы у специалистов.</a:t>
            </a:r>
            <a:endParaRPr lang="en-US" altLang="en-US" dirty="0"/>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430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id="{7BE22B77-B72F-4BB0-8C95-C130F5AF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id="{0FCF1414-C218-43E4-B6C8-00C880EE7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0" fontAlgn="base" latinLnBrk="0" hangingPunct="0">
              <a:lnSpc>
                <a:spcPct val="115000"/>
              </a:lnSpc>
              <a:spcBef>
                <a:spcPct val="30000"/>
              </a:spcBef>
              <a:spcAft>
                <a:spcPct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Перейдем к сравнениям:</a:t>
            </a:r>
          </a:p>
          <a:p>
            <a:pPr marL="0" marR="0" lvl="0" indent="0" algn="just" defTabSz="914400" rtl="0" eaLnBrk="0" fontAlgn="base" latinLnBrk="0" hangingPunct="0">
              <a:lnSpc>
                <a:spcPct val="115000"/>
              </a:lnSpc>
              <a:spcBef>
                <a:spcPct val="3000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Публикация 74 МКРЗ и доклад 57 МКРЕ</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на английском языке - это те документы которые ввели </a:t>
            </a: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 мире </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новые операционные дозиметрические величины – эквиваленты дозы.</a:t>
            </a:r>
          </a:p>
          <a:p>
            <a:pPr marL="0" marR="0" lvl="0" indent="0" algn="just" defTabSz="914400" rtl="0" eaLnBrk="0" fontAlgn="base" latinLnBrk="0" hangingPunct="0">
              <a:lnSpc>
                <a:spcPct val="115000"/>
              </a:lnSpc>
              <a:spcBef>
                <a:spcPct val="3000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VIM – </a:t>
            </a:r>
            <a:r>
              <a:rPr kumimoji="0" lang="ru-RU"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Vocabulary</a:t>
            </a: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International </a:t>
            </a:r>
            <a:r>
              <a:rPr kumimoji="0" lang="ru-RU"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Metrological</a:t>
            </a: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Международный словарь по метрологии </a:t>
            </a:r>
          </a:p>
          <a:p>
            <a:pPr marL="0" marR="0" lvl="0" indent="0" algn="just" defTabSz="914400" rtl="0" eaLnBrk="0" fontAlgn="base" latinLnBrk="0" hangingPunct="0">
              <a:lnSpc>
                <a:spcPct val="115000"/>
              </a:lnSpc>
              <a:spcBef>
                <a:spcPct val="3000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68" name="Номер слайда 3">
            <a:extLst>
              <a:ext uri="{FF2B5EF4-FFF2-40B4-BE49-F238E27FC236}">
                <a16:creationId xmlns:a16="http://schemas.microsoft.com/office/drawing/2014/main" id="{3582BE8F-8452-4090-9A26-0DBC73490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92A641-8594-4FA9-B7C4-76E1D8D220B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354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Rectangle 4">
            <a:extLst>
              <a:ext uri="{FF2B5EF4-FFF2-40B4-BE49-F238E27FC236}">
                <a16:creationId xmlns:a16="http://schemas.microsoft.com/office/drawing/2014/main" id="{7D2FB675-4FC4-460A-A50E-CB6D3E415B7C}"/>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4762F93B-F8DD-4D54-AD76-CAB0F4632601}"/>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C32EA95C-BD76-4900-AB21-AE1709BCE3D5}"/>
              </a:ext>
            </a:extLst>
          </p:cNvPr>
          <p:cNvSpPr>
            <a:spLocks noGrp="1" noChangeArrowheads="1"/>
          </p:cNvSpPr>
          <p:nvPr>
            <p:ph type="sldNum" sz="quarter" idx="12"/>
          </p:nvPr>
        </p:nvSpPr>
        <p:spPr>
          <a:ln/>
        </p:spPr>
        <p:txBody>
          <a:bodyPr/>
          <a:lstStyle>
            <a:lvl1pPr>
              <a:defRPr/>
            </a:lvl1pPr>
          </a:lstStyle>
          <a:p>
            <a:pPr>
              <a:defRPr/>
            </a:pPr>
            <a:fld id="{6AC2E1CF-359D-4C1A-BFCA-BD163008A002}" type="slidenum">
              <a:rPr lang="ru-RU" altLang="en-US"/>
              <a:pPr>
                <a:defRPr/>
              </a:pPr>
              <a:t>‹#›</a:t>
            </a:fld>
            <a:endParaRPr lang="ru-RU" altLang="en-US"/>
          </a:p>
        </p:txBody>
      </p:sp>
    </p:spTree>
    <p:extLst>
      <p:ext uri="{BB962C8B-B14F-4D97-AF65-F5344CB8AC3E}">
        <p14:creationId xmlns:p14="http://schemas.microsoft.com/office/powerpoint/2010/main" val="113813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a:extLst>
              <a:ext uri="{FF2B5EF4-FFF2-40B4-BE49-F238E27FC236}">
                <a16:creationId xmlns:a16="http://schemas.microsoft.com/office/drawing/2014/main" id="{E4B3102D-57F0-4B0C-9011-07A42C8D7885}"/>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8C903F5F-E833-4C70-9A36-787C9029C22F}"/>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7DA0580C-1B9B-463A-A173-D3DDBCEDE655}"/>
              </a:ext>
            </a:extLst>
          </p:cNvPr>
          <p:cNvSpPr>
            <a:spLocks noGrp="1" noChangeArrowheads="1"/>
          </p:cNvSpPr>
          <p:nvPr>
            <p:ph type="sldNum" sz="quarter" idx="12"/>
          </p:nvPr>
        </p:nvSpPr>
        <p:spPr>
          <a:ln/>
        </p:spPr>
        <p:txBody>
          <a:bodyPr/>
          <a:lstStyle>
            <a:lvl1pPr>
              <a:defRPr/>
            </a:lvl1pPr>
          </a:lstStyle>
          <a:p>
            <a:pPr>
              <a:defRPr/>
            </a:pPr>
            <a:fld id="{C9C99C26-7A38-4662-B148-8C5B9F09F5F9}" type="slidenum">
              <a:rPr lang="ru-RU" altLang="en-US"/>
              <a:pPr>
                <a:defRPr/>
              </a:pPr>
              <a:t>‹#›</a:t>
            </a:fld>
            <a:endParaRPr lang="ru-RU" altLang="en-US"/>
          </a:p>
        </p:txBody>
      </p:sp>
    </p:spTree>
    <p:extLst>
      <p:ext uri="{BB962C8B-B14F-4D97-AF65-F5344CB8AC3E}">
        <p14:creationId xmlns:p14="http://schemas.microsoft.com/office/powerpoint/2010/main" val="426652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a:extLst>
              <a:ext uri="{FF2B5EF4-FFF2-40B4-BE49-F238E27FC236}">
                <a16:creationId xmlns:a16="http://schemas.microsoft.com/office/drawing/2014/main" id="{A9EE0A81-3322-48CF-8069-351B9FB6BB03}"/>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349CF935-B6D8-42EF-BD4B-BF30496F8E45}"/>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0AD2EEAA-1D46-4EE5-90F4-0EF09A4304FC}"/>
              </a:ext>
            </a:extLst>
          </p:cNvPr>
          <p:cNvSpPr>
            <a:spLocks noGrp="1" noChangeArrowheads="1"/>
          </p:cNvSpPr>
          <p:nvPr>
            <p:ph type="sldNum" sz="quarter" idx="12"/>
          </p:nvPr>
        </p:nvSpPr>
        <p:spPr>
          <a:ln/>
        </p:spPr>
        <p:txBody>
          <a:bodyPr/>
          <a:lstStyle>
            <a:lvl1pPr>
              <a:defRPr/>
            </a:lvl1pPr>
          </a:lstStyle>
          <a:p>
            <a:pPr>
              <a:defRPr/>
            </a:pPr>
            <a:fld id="{821243ED-3AD6-4579-953B-BD4C42C24328}" type="slidenum">
              <a:rPr lang="ru-RU" altLang="en-US"/>
              <a:pPr>
                <a:defRPr/>
              </a:pPr>
              <a:t>‹#›</a:t>
            </a:fld>
            <a:endParaRPr lang="ru-RU" altLang="en-US"/>
          </a:p>
        </p:txBody>
      </p:sp>
    </p:spTree>
    <p:extLst>
      <p:ext uri="{BB962C8B-B14F-4D97-AF65-F5344CB8AC3E}">
        <p14:creationId xmlns:p14="http://schemas.microsoft.com/office/powerpoint/2010/main" val="293630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Tree>
    <p:extLst>
      <p:ext uri="{BB962C8B-B14F-4D97-AF65-F5344CB8AC3E}">
        <p14:creationId xmlns:p14="http://schemas.microsoft.com/office/powerpoint/2010/main" val="60078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5">
                    <a:lumMod val="75000"/>
                  </a:schemeClr>
                </a:solidFill>
              </a:defRPr>
            </a:lvl1pPr>
          </a:lstStyle>
          <a:p>
            <a:r>
              <a:rPr lang="ru-RU" dirty="0"/>
              <a:t>Образец заголовка</a:t>
            </a:r>
          </a:p>
        </p:txBody>
      </p:sp>
      <p:sp>
        <p:nvSpPr>
          <p:cNvPr id="3" name="Объект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a:extLst>
              <a:ext uri="{FF2B5EF4-FFF2-40B4-BE49-F238E27FC236}">
                <a16:creationId xmlns:a16="http://schemas.microsoft.com/office/drawing/2014/main" id="{B136F4A4-3A16-45C0-9EB9-F6F8539F1E74}"/>
              </a:ext>
            </a:extLst>
          </p:cNvPr>
          <p:cNvSpPr>
            <a:spLocks noGrp="1"/>
          </p:cNvSpPr>
          <p:nvPr>
            <p:ph type="sldNum" sz="quarter" idx="10"/>
          </p:nvPr>
        </p:nvSpPr>
        <p:spPr/>
        <p:txBody>
          <a:bodyPr/>
          <a:lstStyle>
            <a:lvl1pPr>
              <a:defRPr smtClean="0">
                <a:solidFill>
                  <a:schemeClr val="bg1"/>
                </a:solidFill>
              </a:defRPr>
            </a:lvl1pPr>
          </a:lstStyle>
          <a:p>
            <a:pPr>
              <a:defRPr/>
            </a:pPr>
            <a:fld id="{82806EB0-7198-4FE4-9AA1-F3EF14824CE6}" type="slidenum">
              <a:rPr lang="ru-RU"/>
              <a:pPr>
                <a:defRPr/>
              </a:pPr>
              <a:t>‹#›</a:t>
            </a:fld>
            <a:endParaRPr lang="ru-RU" dirty="0"/>
          </a:p>
        </p:txBody>
      </p:sp>
    </p:spTree>
    <p:extLst>
      <p:ext uri="{BB962C8B-B14F-4D97-AF65-F5344CB8AC3E}">
        <p14:creationId xmlns:p14="http://schemas.microsoft.com/office/powerpoint/2010/main" val="416478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3013" y="1709739"/>
            <a:ext cx="7267574" cy="2852737"/>
          </a:xfrm>
        </p:spPr>
        <p:txBody>
          <a:bodyPr anchor="b"/>
          <a:lstStyle>
            <a:lvl1pPr>
              <a:defRPr sz="4500">
                <a:solidFill>
                  <a:schemeClr val="accent5">
                    <a:lumMod val="75000"/>
                  </a:schemeClr>
                </a:solidFill>
              </a:defRPr>
            </a:lvl1pPr>
          </a:lstStyle>
          <a:p>
            <a:r>
              <a:rPr lang="ru-RU" dirty="0"/>
              <a:t>Образец заголовка</a:t>
            </a:r>
          </a:p>
        </p:txBody>
      </p:sp>
      <p:sp>
        <p:nvSpPr>
          <p:cNvPr id="3" name="Текст 2"/>
          <p:cNvSpPr>
            <a:spLocks noGrp="1"/>
          </p:cNvSpPr>
          <p:nvPr>
            <p:ph type="body" idx="1"/>
          </p:nvPr>
        </p:nvSpPr>
        <p:spPr>
          <a:xfrm>
            <a:off x="1243013" y="4589464"/>
            <a:ext cx="7267574" cy="1500187"/>
          </a:xfrm>
        </p:spPr>
        <p:txBody>
          <a:bodyPr/>
          <a:lstStyle>
            <a:lvl1pPr marL="0" indent="0">
              <a:buNone/>
              <a:defRPr sz="1800">
                <a:solidFill>
                  <a:schemeClr val="bg2">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308523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5">
                    <a:lumMod val="75000"/>
                  </a:schemeClr>
                </a:solidFill>
              </a:defRPr>
            </a:lvl1pPr>
          </a:lstStyle>
          <a:p>
            <a:r>
              <a:rPr lang="ru-RU" dirty="0"/>
              <a:t>Образец заголовка</a:t>
            </a:r>
          </a:p>
        </p:txBody>
      </p:sp>
      <p:sp>
        <p:nvSpPr>
          <p:cNvPr id="3" name="Объект 2"/>
          <p:cNvSpPr>
            <a:spLocks noGrp="1"/>
          </p:cNvSpPr>
          <p:nvPr>
            <p:ph sz="half" idx="1"/>
          </p:nvPr>
        </p:nvSpPr>
        <p:spPr>
          <a:xfrm>
            <a:off x="628650" y="1825625"/>
            <a:ext cx="3886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29150" y="1825625"/>
            <a:ext cx="3886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омер слайда 6">
            <a:extLst>
              <a:ext uri="{FF2B5EF4-FFF2-40B4-BE49-F238E27FC236}">
                <a16:creationId xmlns:a16="http://schemas.microsoft.com/office/drawing/2014/main" id="{6C1976B6-FD8D-49D3-A6AC-60488F4E9D5B}"/>
              </a:ext>
            </a:extLst>
          </p:cNvPr>
          <p:cNvSpPr>
            <a:spLocks noGrp="1"/>
          </p:cNvSpPr>
          <p:nvPr>
            <p:ph type="sldNum" sz="quarter" idx="10"/>
          </p:nvPr>
        </p:nvSpPr>
        <p:spPr/>
        <p:txBody>
          <a:bodyPr/>
          <a:lstStyle>
            <a:lvl1pPr>
              <a:defRPr smtClean="0">
                <a:solidFill>
                  <a:schemeClr val="bg1"/>
                </a:solidFill>
              </a:defRPr>
            </a:lvl1pPr>
          </a:lstStyle>
          <a:p>
            <a:pPr>
              <a:defRPr/>
            </a:pPr>
            <a:fld id="{32176124-F527-4FB3-BA23-C81C1C801124}" type="slidenum">
              <a:rPr lang="ru-RU"/>
              <a:pPr>
                <a:defRPr/>
              </a:pPr>
              <a:t>‹#›</a:t>
            </a:fld>
            <a:endParaRPr lang="ru-RU" dirty="0"/>
          </a:p>
        </p:txBody>
      </p:sp>
    </p:spTree>
    <p:extLst>
      <p:ext uri="{BB962C8B-B14F-4D97-AF65-F5344CB8AC3E}">
        <p14:creationId xmlns:p14="http://schemas.microsoft.com/office/powerpoint/2010/main" val="289907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a:extLst>
              <a:ext uri="{FF2B5EF4-FFF2-40B4-BE49-F238E27FC236}">
                <a16:creationId xmlns:a16="http://schemas.microsoft.com/office/drawing/2014/main" id="{44617CF9-20A0-4CA7-A984-6E4B3951C7F9}"/>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65C4C701-2F43-43B9-A384-E4320EFE8937}"/>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59E4D808-6CA7-4527-B355-4FCB7276A40C}"/>
              </a:ext>
            </a:extLst>
          </p:cNvPr>
          <p:cNvSpPr>
            <a:spLocks noGrp="1" noChangeArrowheads="1"/>
          </p:cNvSpPr>
          <p:nvPr>
            <p:ph type="sldNum" sz="quarter" idx="12"/>
          </p:nvPr>
        </p:nvSpPr>
        <p:spPr>
          <a:ln/>
        </p:spPr>
        <p:txBody>
          <a:bodyPr/>
          <a:lstStyle>
            <a:lvl1pPr>
              <a:defRPr/>
            </a:lvl1pPr>
          </a:lstStyle>
          <a:p>
            <a:pPr>
              <a:defRPr/>
            </a:pPr>
            <a:fld id="{3C576676-DF65-4657-B9B9-612CB53325AE}" type="slidenum">
              <a:rPr lang="ru-RU" altLang="en-US"/>
              <a:pPr>
                <a:defRPr/>
              </a:pPr>
              <a:t>‹#›</a:t>
            </a:fld>
            <a:endParaRPr lang="ru-RU" altLang="en-US"/>
          </a:p>
        </p:txBody>
      </p:sp>
    </p:spTree>
    <p:extLst>
      <p:ext uri="{BB962C8B-B14F-4D97-AF65-F5344CB8AC3E}">
        <p14:creationId xmlns:p14="http://schemas.microsoft.com/office/powerpoint/2010/main" val="379193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9E0E463E-1A17-40CF-9B33-19271A827A1F}"/>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a16="http://schemas.microsoft.com/office/drawing/2014/main" id="{F23EC410-C1F4-4A11-9C56-3C6EC76F8CC5}"/>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a16="http://schemas.microsoft.com/office/drawing/2014/main" id="{6209CCD7-CFFB-4014-9288-1A1BDBF45A03}"/>
              </a:ext>
            </a:extLst>
          </p:cNvPr>
          <p:cNvSpPr>
            <a:spLocks noGrp="1" noChangeArrowheads="1"/>
          </p:cNvSpPr>
          <p:nvPr>
            <p:ph type="sldNum" sz="quarter" idx="12"/>
          </p:nvPr>
        </p:nvSpPr>
        <p:spPr>
          <a:ln/>
        </p:spPr>
        <p:txBody>
          <a:bodyPr/>
          <a:lstStyle>
            <a:lvl1pPr>
              <a:defRPr/>
            </a:lvl1pPr>
          </a:lstStyle>
          <a:p>
            <a:pPr>
              <a:defRPr/>
            </a:pPr>
            <a:fld id="{37F9E460-9421-4DA2-B41D-B4A47FA87F1A}" type="slidenum">
              <a:rPr lang="ru-RU" altLang="en-US"/>
              <a:pPr>
                <a:defRPr/>
              </a:pPr>
              <a:t>‹#›</a:t>
            </a:fld>
            <a:endParaRPr lang="ru-RU" altLang="en-US"/>
          </a:p>
        </p:txBody>
      </p:sp>
    </p:spTree>
    <p:extLst>
      <p:ext uri="{BB962C8B-B14F-4D97-AF65-F5344CB8AC3E}">
        <p14:creationId xmlns:p14="http://schemas.microsoft.com/office/powerpoint/2010/main" val="390464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a:extLst>
              <a:ext uri="{FF2B5EF4-FFF2-40B4-BE49-F238E27FC236}">
                <a16:creationId xmlns:a16="http://schemas.microsoft.com/office/drawing/2014/main" id="{E53BB6F1-FBE4-4255-A095-214071740F12}"/>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a16="http://schemas.microsoft.com/office/drawing/2014/main" id="{5A01D19C-F6F4-4AE9-AF30-AE90A380BC34}"/>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a16="http://schemas.microsoft.com/office/drawing/2014/main" id="{E6E82F97-E982-463A-90A7-47E5C7296FC8}"/>
              </a:ext>
            </a:extLst>
          </p:cNvPr>
          <p:cNvSpPr>
            <a:spLocks noGrp="1" noChangeArrowheads="1"/>
          </p:cNvSpPr>
          <p:nvPr>
            <p:ph type="sldNum" sz="quarter" idx="12"/>
          </p:nvPr>
        </p:nvSpPr>
        <p:spPr>
          <a:ln/>
        </p:spPr>
        <p:txBody>
          <a:bodyPr/>
          <a:lstStyle>
            <a:lvl1pPr>
              <a:defRPr/>
            </a:lvl1pPr>
          </a:lstStyle>
          <a:p>
            <a:pPr>
              <a:defRPr/>
            </a:pPr>
            <a:fld id="{807E99D8-57A0-4667-A3A8-72CF2A3A0F04}" type="slidenum">
              <a:rPr lang="ru-RU" altLang="en-US"/>
              <a:pPr>
                <a:defRPr/>
              </a:pPr>
              <a:t>‹#›</a:t>
            </a:fld>
            <a:endParaRPr lang="ru-RU" altLang="en-US"/>
          </a:p>
        </p:txBody>
      </p:sp>
    </p:spTree>
    <p:extLst>
      <p:ext uri="{BB962C8B-B14F-4D97-AF65-F5344CB8AC3E}">
        <p14:creationId xmlns:p14="http://schemas.microsoft.com/office/powerpoint/2010/main" val="190844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endParaRPr lang="en-US"/>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a:extLst>
              <a:ext uri="{FF2B5EF4-FFF2-40B4-BE49-F238E27FC236}">
                <a16:creationId xmlns:a16="http://schemas.microsoft.com/office/drawing/2014/main" id="{82C8EA85-976A-408B-90D6-1D87ED957D6F}"/>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a:extLst>
              <a:ext uri="{FF2B5EF4-FFF2-40B4-BE49-F238E27FC236}">
                <a16:creationId xmlns:a16="http://schemas.microsoft.com/office/drawing/2014/main" id="{FB563585-5438-4F78-B84B-623C437A3A2C}"/>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a:extLst>
              <a:ext uri="{FF2B5EF4-FFF2-40B4-BE49-F238E27FC236}">
                <a16:creationId xmlns:a16="http://schemas.microsoft.com/office/drawing/2014/main" id="{B4449E32-820E-44ED-BF72-EF650E48CA12}"/>
              </a:ext>
            </a:extLst>
          </p:cNvPr>
          <p:cNvSpPr>
            <a:spLocks noGrp="1" noChangeArrowheads="1"/>
          </p:cNvSpPr>
          <p:nvPr>
            <p:ph type="sldNum" sz="quarter" idx="12"/>
          </p:nvPr>
        </p:nvSpPr>
        <p:spPr>
          <a:ln/>
        </p:spPr>
        <p:txBody>
          <a:bodyPr/>
          <a:lstStyle>
            <a:lvl1pPr>
              <a:defRPr/>
            </a:lvl1pPr>
          </a:lstStyle>
          <a:p>
            <a:pPr>
              <a:defRPr/>
            </a:pPr>
            <a:fld id="{60639543-E3AC-4971-A4AA-94F2D0CDD199}" type="slidenum">
              <a:rPr lang="ru-RU" altLang="en-US"/>
              <a:pPr>
                <a:defRPr/>
              </a:pPr>
              <a:t>‹#›</a:t>
            </a:fld>
            <a:endParaRPr lang="ru-RU" altLang="en-US"/>
          </a:p>
        </p:txBody>
      </p:sp>
    </p:spTree>
    <p:extLst>
      <p:ext uri="{BB962C8B-B14F-4D97-AF65-F5344CB8AC3E}">
        <p14:creationId xmlns:p14="http://schemas.microsoft.com/office/powerpoint/2010/main" val="295324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4">
            <a:extLst>
              <a:ext uri="{FF2B5EF4-FFF2-40B4-BE49-F238E27FC236}">
                <a16:creationId xmlns:a16="http://schemas.microsoft.com/office/drawing/2014/main" id="{23D22E7F-0BD7-47BE-8AA5-324B457D31C6}"/>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a:extLst>
              <a:ext uri="{FF2B5EF4-FFF2-40B4-BE49-F238E27FC236}">
                <a16:creationId xmlns:a16="http://schemas.microsoft.com/office/drawing/2014/main" id="{BA1FDB95-5DCD-420A-B5EE-4C8BF0B9AC78}"/>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a:extLst>
              <a:ext uri="{FF2B5EF4-FFF2-40B4-BE49-F238E27FC236}">
                <a16:creationId xmlns:a16="http://schemas.microsoft.com/office/drawing/2014/main" id="{53719464-F6EA-4787-AD5B-2740C339FA43}"/>
              </a:ext>
            </a:extLst>
          </p:cNvPr>
          <p:cNvSpPr>
            <a:spLocks noGrp="1" noChangeArrowheads="1"/>
          </p:cNvSpPr>
          <p:nvPr>
            <p:ph type="sldNum" sz="quarter" idx="12"/>
          </p:nvPr>
        </p:nvSpPr>
        <p:spPr>
          <a:ln/>
        </p:spPr>
        <p:txBody>
          <a:bodyPr/>
          <a:lstStyle>
            <a:lvl1pPr>
              <a:defRPr/>
            </a:lvl1pPr>
          </a:lstStyle>
          <a:p>
            <a:pPr>
              <a:defRPr/>
            </a:pPr>
            <a:fld id="{7D174912-8545-4C32-B9A8-7D2A9E468953}" type="slidenum">
              <a:rPr lang="ru-RU" altLang="en-US"/>
              <a:pPr>
                <a:defRPr/>
              </a:pPr>
              <a:t>‹#›</a:t>
            </a:fld>
            <a:endParaRPr lang="ru-RU" altLang="en-US"/>
          </a:p>
        </p:txBody>
      </p:sp>
    </p:spTree>
    <p:extLst>
      <p:ext uri="{BB962C8B-B14F-4D97-AF65-F5344CB8AC3E}">
        <p14:creationId xmlns:p14="http://schemas.microsoft.com/office/powerpoint/2010/main" val="198511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2E59C7-0EC7-46E8-B59E-A5A6D997A36D}"/>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a:extLst>
              <a:ext uri="{FF2B5EF4-FFF2-40B4-BE49-F238E27FC236}">
                <a16:creationId xmlns:a16="http://schemas.microsoft.com/office/drawing/2014/main" id="{94590323-3952-4AC9-8594-D17B3E75FAD8}"/>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a:extLst>
              <a:ext uri="{FF2B5EF4-FFF2-40B4-BE49-F238E27FC236}">
                <a16:creationId xmlns:a16="http://schemas.microsoft.com/office/drawing/2014/main" id="{E8655D56-9CB4-4209-AF38-AE44165E427B}"/>
              </a:ext>
            </a:extLst>
          </p:cNvPr>
          <p:cNvSpPr>
            <a:spLocks noGrp="1" noChangeArrowheads="1"/>
          </p:cNvSpPr>
          <p:nvPr>
            <p:ph type="sldNum" sz="quarter" idx="12"/>
          </p:nvPr>
        </p:nvSpPr>
        <p:spPr>
          <a:ln/>
        </p:spPr>
        <p:txBody>
          <a:bodyPr/>
          <a:lstStyle>
            <a:lvl1pPr>
              <a:defRPr/>
            </a:lvl1pPr>
          </a:lstStyle>
          <a:p>
            <a:pPr>
              <a:defRPr/>
            </a:pPr>
            <a:fld id="{44B7DBEB-6A24-4C85-92B1-AD91EB5468C8}" type="slidenum">
              <a:rPr lang="ru-RU" altLang="en-US"/>
              <a:pPr>
                <a:defRPr/>
              </a:pPr>
              <a:t>‹#›</a:t>
            </a:fld>
            <a:endParaRPr lang="ru-RU" altLang="en-US"/>
          </a:p>
        </p:txBody>
      </p:sp>
    </p:spTree>
    <p:extLst>
      <p:ext uri="{BB962C8B-B14F-4D97-AF65-F5344CB8AC3E}">
        <p14:creationId xmlns:p14="http://schemas.microsoft.com/office/powerpoint/2010/main" val="293454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CD95DB08-6480-44C3-B06F-F9CE9CB0D7FD}"/>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a16="http://schemas.microsoft.com/office/drawing/2014/main" id="{DA8D0934-529E-431C-8E55-555036B2FF17}"/>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a16="http://schemas.microsoft.com/office/drawing/2014/main" id="{7A733DFE-9EA4-4C2F-9E35-3F1BE7226C02}"/>
              </a:ext>
            </a:extLst>
          </p:cNvPr>
          <p:cNvSpPr>
            <a:spLocks noGrp="1" noChangeArrowheads="1"/>
          </p:cNvSpPr>
          <p:nvPr>
            <p:ph type="sldNum" sz="quarter" idx="12"/>
          </p:nvPr>
        </p:nvSpPr>
        <p:spPr>
          <a:ln/>
        </p:spPr>
        <p:txBody>
          <a:bodyPr/>
          <a:lstStyle>
            <a:lvl1pPr>
              <a:defRPr/>
            </a:lvl1pPr>
          </a:lstStyle>
          <a:p>
            <a:pPr>
              <a:defRPr/>
            </a:pPr>
            <a:fld id="{853C8757-17DD-4610-BEC6-6AB9E93C2AFF}" type="slidenum">
              <a:rPr lang="ru-RU" altLang="en-US"/>
              <a:pPr>
                <a:defRPr/>
              </a:pPr>
              <a:t>‹#›</a:t>
            </a:fld>
            <a:endParaRPr lang="ru-RU" altLang="en-US"/>
          </a:p>
        </p:txBody>
      </p:sp>
    </p:spTree>
    <p:extLst>
      <p:ext uri="{BB962C8B-B14F-4D97-AF65-F5344CB8AC3E}">
        <p14:creationId xmlns:p14="http://schemas.microsoft.com/office/powerpoint/2010/main" val="193373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6A7381C5-D4BE-4AEE-ADB4-A04FC86D357A}"/>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a16="http://schemas.microsoft.com/office/drawing/2014/main" id="{E8AAD612-EF49-4D9F-8A7A-83F7B17206E0}"/>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a16="http://schemas.microsoft.com/office/drawing/2014/main" id="{0EBE68C5-2FB5-41E6-99C9-19E001DE70E4}"/>
              </a:ext>
            </a:extLst>
          </p:cNvPr>
          <p:cNvSpPr>
            <a:spLocks noGrp="1" noChangeArrowheads="1"/>
          </p:cNvSpPr>
          <p:nvPr>
            <p:ph type="sldNum" sz="quarter" idx="12"/>
          </p:nvPr>
        </p:nvSpPr>
        <p:spPr>
          <a:ln/>
        </p:spPr>
        <p:txBody>
          <a:bodyPr/>
          <a:lstStyle>
            <a:lvl1pPr>
              <a:defRPr/>
            </a:lvl1pPr>
          </a:lstStyle>
          <a:p>
            <a:pPr>
              <a:defRPr/>
            </a:pPr>
            <a:fld id="{B677A792-DA53-4DBE-AB46-138A3DB4F1F3}" type="slidenum">
              <a:rPr lang="ru-RU" altLang="en-US"/>
              <a:pPr>
                <a:defRPr/>
              </a:pPr>
              <a:t>‹#›</a:t>
            </a:fld>
            <a:endParaRPr lang="ru-RU" altLang="en-US"/>
          </a:p>
        </p:txBody>
      </p:sp>
    </p:spTree>
    <p:extLst>
      <p:ext uri="{BB962C8B-B14F-4D97-AF65-F5344CB8AC3E}">
        <p14:creationId xmlns:p14="http://schemas.microsoft.com/office/powerpoint/2010/main" val="55380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8604CD-DEDD-4AFA-A0C8-9B34F6FE6A2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Rectangle 3">
            <a:extLst>
              <a:ext uri="{FF2B5EF4-FFF2-40B4-BE49-F238E27FC236}">
                <a16:creationId xmlns:a16="http://schemas.microsoft.com/office/drawing/2014/main" id="{5784B167-84D3-4513-9270-D28177141E9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1028" name="Rectangle 4">
            <a:extLst>
              <a:ext uri="{FF2B5EF4-FFF2-40B4-BE49-F238E27FC236}">
                <a16:creationId xmlns:a16="http://schemas.microsoft.com/office/drawing/2014/main" id="{684B5E33-9D05-424E-A555-9C80B37E7D5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en-US"/>
          </a:p>
        </p:txBody>
      </p:sp>
      <p:sp>
        <p:nvSpPr>
          <p:cNvPr id="1029" name="Rectangle 5">
            <a:extLst>
              <a:ext uri="{FF2B5EF4-FFF2-40B4-BE49-F238E27FC236}">
                <a16:creationId xmlns:a16="http://schemas.microsoft.com/office/drawing/2014/main" id="{A80D6C5E-DC9D-48BC-989C-9AEC836618D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en-US"/>
          </a:p>
        </p:txBody>
      </p:sp>
      <p:sp>
        <p:nvSpPr>
          <p:cNvPr id="1030" name="Rectangle 6">
            <a:extLst>
              <a:ext uri="{FF2B5EF4-FFF2-40B4-BE49-F238E27FC236}">
                <a16:creationId xmlns:a16="http://schemas.microsoft.com/office/drawing/2014/main" id="{B75B16FA-9B10-4AF0-821C-069BF5BA2FC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A10C27A-7625-4E72-90F5-6DC657CC0F5C}"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48664470-743E-4E29-B8AF-1905332567B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2051" name="Текст 2">
            <a:extLst>
              <a:ext uri="{FF2B5EF4-FFF2-40B4-BE49-F238E27FC236}">
                <a16:creationId xmlns:a16="http://schemas.microsoft.com/office/drawing/2014/main" id="{86D72A72-017A-448D-877D-BA727A9EBF17}"/>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Tree>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l" defTabSz="685800" rtl="0" eaLnBrk="0" fontAlgn="base" hangingPunct="0">
        <a:lnSpc>
          <a:spcPct val="90000"/>
        </a:lnSpc>
        <a:spcBef>
          <a:spcPct val="0"/>
        </a:spcBef>
        <a:spcAft>
          <a:spcPct val="0"/>
        </a:spcAft>
        <a:defRPr sz="3300" kern="1200">
          <a:solidFill>
            <a:srgbClr val="2F5597"/>
          </a:solidFill>
          <a:latin typeface="Roboto" pitchFamily="2" charset="0"/>
          <a:ea typeface="Roboto" pitchFamily="2" charset="0"/>
          <a:cs typeface="Roboto"/>
        </a:defRPr>
      </a:lvl1pPr>
      <a:lvl2pPr algn="l" defTabSz="685800" rtl="0" eaLnBrk="0" fontAlgn="base" hangingPunct="0">
        <a:lnSpc>
          <a:spcPct val="90000"/>
        </a:lnSpc>
        <a:spcBef>
          <a:spcPct val="0"/>
        </a:spcBef>
        <a:spcAft>
          <a:spcPct val="0"/>
        </a:spcAft>
        <a:defRPr sz="3300">
          <a:solidFill>
            <a:srgbClr val="2F5597"/>
          </a:solidFill>
          <a:latin typeface="Roboto"/>
          <a:ea typeface="Roboto"/>
          <a:cs typeface="Roboto"/>
        </a:defRPr>
      </a:lvl2pPr>
      <a:lvl3pPr algn="l" defTabSz="685800" rtl="0" eaLnBrk="0" fontAlgn="base" hangingPunct="0">
        <a:lnSpc>
          <a:spcPct val="90000"/>
        </a:lnSpc>
        <a:spcBef>
          <a:spcPct val="0"/>
        </a:spcBef>
        <a:spcAft>
          <a:spcPct val="0"/>
        </a:spcAft>
        <a:defRPr sz="3300">
          <a:solidFill>
            <a:srgbClr val="2F5597"/>
          </a:solidFill>
          <a:latin typeface="Roboto"/>
          <a:ea typeface="Roboto"/>
          <a:cs typeface="Roboto"/>
        </a:defRPr>
      </a:lvl3pPr>
      <a:lvl4pPr algn="l" defTabSz="685800" rtl="0" eaLnBrk="0" fontAlgn="base" hangingPunct="0">
        <a:lnSpc>
          <a:spcPct val="90000"/>
        </a:lnSpc>
        <a:spcBef>
          <a:spcPct val="0"/>
        </a:spcBef>
        <a:spcAft>
          <a:spcPct val="0"/>
        </a:spcAft>
        <a:defRPr sz="3300">
          <a:solidFill>
            <a:srgbClr val="2F5597"/>
          </a:solidFill>
          <a:latin typeface="Roboto"/>
          <a:ea typeface="Roboto"/>
          <a:cs typeface="Roboto"/>
        </a:defRPr>
      </a:lvl4pPr>
      <a:lvl5pPr algn="l" defTabSz="685800" rtl="0" eaLnBrk="0" fontAlgn="base" hangingPunct="0">
        <a:lnSpc>
          <a:spcPct val="90000"/>
        </a:lnSpc>
        <a:spcBef>
          <a:spcPct val="0"/>
        </a:spcBef>
        <a:spcAft>
          <a:spcPct val="0"/>
        </a:spcAft>
        <a:defRPr sz="3300">
          <a:solidFill>
            <a:srgbClr val="2F5597"/>
          </a:solidFill>
          <a:latin typeface="Roboto"/>
          <a:ea typeface="Roboto"/>
          <a:cs typeface="Roboto"/>
        </a:defRPr>
      </a:lvl5pPr>
      <a:lvl6pPr marL="457200" algn="l" defTabSz="685800" rtl="0" fontAlgn="base">
        <a:lnSpc>
          <a:spcPct val="90000"/>
        </a:lnSpc>
        <a:spcBef>
          <a:spcPct val="0"/>
        </a:spcBef>
        <a:spcAft>
          <a:spcPct val="0"/>
        </a:spcAft>
        <a:defRPr sz="3300">
          <a:solidFill>
            <a:srgbClr val="2F5597"/>
          </a:solidFill>
          <a:latin typeface="Roboto"/>
          <a:ea typeface="Roboto"/>
          <a:cs typeface="Roboto"/>
        </a:defRPr>
      </a:lvl6pPr>
      <a:lvl7pPr marL="914400" algn="l" defTabSz="685800" rtl="0" fontAlgn="base">
        <a:lnSpc>
          <a:spcPct val="90000"/>
        </a:lnSpc>
        <a:spcBef>
          <a:spcPct val="0"/>
        </a:spcBef>
        <a:spcAft>
          <a:spcPct val="0"/>
        </a:spcAft>
        <a:defRPr sz="3300">
          <a:solidFill>
            <a:srgbClr val="2F5597"/>
          </a:solidFill>
          <a:latin typeface="Roboto"/>
          <a:ea typeface="Roboto"/>
          <a:cs typeface="Roboto"/>
        </a:defRPr>
      </a:lvl7pPr>
      <a:lvl8pPr marL="1371600" algn="l" defTabSz="685800" rtl="0" fontAlgn="base">
        <a:lnSpc>
          <a:spcPct val="90000"/>
        </a:lnSpc>
        <a:spcBef>
          <a:spcPct val="0"/>
        </a:spcBef>
        <a:spcAft>
          <a:spcPct val="0"/>
        </a:spcAft>
        <a:defRPr sz="3300">
          <a:solidFill>
            <a:srgbClr val="2F5597"/>
          </a:solidFill>
          <a:latin typeface="Roboto"/>
          <a:ea typeface="Roboto"/>
          <a:cs typeface="Roboto"/>
        </a:defRPr>
      </a:lvl8pPr>
      <a:lvl9pPr marL="1828800" algn="l" defTabSz="685800" rtl="0" fontAlgn="base">
        <a:lnSpc>
          <a:spcPct val="90000"/>
        </a:lnSpc>
        <a:spcBef>
          <a:spcPct val="0"/>
        </a:spcBef>
        <a:spcAft>
          <a:spcPct val="0"/>
        </a:spcAft>
        <a:defRPr sz="3300">
          <a:solidFill>
            <a:srgbClr val="2F5597"/>
          </a:solidFill>
          <a:latin typeface="Roboto"/>
          <a:ea typeface="Roboto"/>
          <a:cs typeface="Roboto"/>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lang="ru-RU" sz="2100" kern="1200" dirty="0">
          <a:solidFill>
            <a:schemeClr val="tx1"/>
          </a:solidFill>
          <a:latin typeface="Roboto" pitchFamily="2" charset="0"/>
          <a:ea typeface="Roboto" pitchFamily="2" charset="0"/>
          <a:cs typeface="Roboto"/>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lang="ru-RU" kern="1200" dirty="0">
          <a:solidFill>
            <a:schemeClr val="tx1"/>
          </a:solidFill>
          <a:latin typeface="Roboto" pitchFamily="2" charset="0"/>
          <a:ea typeface="Roboto" pitchFamily="2" charset="0"/>
          <a:cs typeface="Roboto"/>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lang="ru-RU" sz="1500" kern="1200" dirty="0">
          <a:solidFill>
            <a:schemeClr val="tx1"/>
          </a:solidFill>
          <a:latin typeface="Roboto" pitchFamily="2" charset="0"/>
          <a:ea typeface="Roboto" pitchFamily="2" charset="0"/>
          <a:cs typeface="Roboto"/>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lang="ru-RU" sz="1300" kern="1200" dirty="0">
          <a:solidFill>
            <a:schemeClr val="tx1"/>
          </a:solidFill>
          <a:latin typeface="Roboto" pitchFamily="2" charset="0"/>
          <a:ea typeface="Roboto" pitchFamily="2" charset="0"/>
          <a:cs typeface="Roboto"/>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lang="ru-RU" sz="1300" kern="1200" dirty="0">
          <a:solidFill>
            <a:schemeClr val="tx1"/>
          </a:solidFill>
          <a:latin typeface="Roboto" pitchFamily="2" charset="0"/>
          <a:ea typeface="Roboto" pitchFamily="2" charset="0"/>
          <a:cs typeface="Robot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Заголовок 1">
            <a:extLst>
              <a:ext uri="{FF2B5EF4-FFF2-40B4-BE49-F238E27FC236}">
                <a16:creationId xmlns:a16="http://schemas.microsoft.com/office/drawing/2014/main" id="{DE546A4C-2927-4EE4-9AF4-E21E71BA661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3" name="Текст 2">
            <a:extLst>
              <a:ext uri="{FF2B5EF4-FFF2-40B4-BE49-F238E27FC236}">
                <a16:creationId xmlns:a16="http://schemas.microsoft.com/office/drawing/2014/main" id="{54309BCE-4313-416B-B97C-8E46EB2134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515E18-ACB7-4017-9C61-17B9875B83F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5" name="Нижний колонтитул 4">
            <a:extLst>
              <a:ext uri="{FF2B5EF4-FFF2-40B4-BE49-F238E27FC236}">
                <a16:creationId xmlns:a16="http://schemas.microsoft.com/office/drawing/2014/main" id="{D1DB9637-CD0D-44B1-8F29-C57FF789F65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a:extLst>
              <a:ext uri="{FF2B5EF4-FFF2-40B4-BE49-F238E27FC236}">
                <a16:creationId xmlns:a16="http://schemas.microsoft.com/office/drawing/2014/main" id="{6B49AD20-A445-4DE6-88A6-D545894760F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4DD2B6C6-98F1-4C7D-882B-ACA32060D87B}" type="slidenum">
              <a:rPr lang="ru-RU"/>
              <a:pPr>
                <a:defRPr/>
              </a:pPr>
              <a:t>‹#›</a:t>
            </a:fld>
            <a:endParaRPr lang="ru-RU"/>
          </a:p>
        </p:txBody>
      </p:sp>
      <p:pic>
        <p:nvPicPr>
          <p:cNvPr id="3079" name="Рисунок 7">
            <a:extLst>
              <a:ext uri="{FF2B5EF4-FFF2-40B4-BE49-F238E27FC236}">
                <a16:creationId xmlns:a16="http://schemas.microsoft.com/office/drawing/2014/main" id="{C0C1258D-ABE0-4565-80CD-F21AF92E7A4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hf sldNum="0"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Roboto Regular"/>
        </a:defRPr>
      </a:lvl2pPr>
      <a:lvl3pPr algn="l" defTabSz="685800" rtl="0" fontAlgn="base">
        <a:lnSpc>
          <a:spcPct val="90000"/>
        </a:lnSpc>
        <a:spcBef>
          <a:spcPct val="0"/>
        </a:spcBef>
        <a:spcAft>
          <a:spcPct val="0"/>
        </a:spcAft>
        <a:defRPr sz="3300">
          <a:solidFill>
            <a:schemeClr val="tx1"/>
          </a:solidFill>
          <a:latin typeface="Roboto Regular"/>
        </a:defRPr>
      </a:lvl3pPr>
      <a:lvl4pPr algn="l" defTabSz="685800" rtl="0" fontAlgn="base">
        <a:lnSpc>
          <a:spcPct val="90000"/>
        </a:lnSpc>
        <a:spcBef>
          <a:spcPct val="0"/>
        </a:spcBef>
        <a:spcAft>
          <a:spcPct val="0"/>
        </a:spcAft>
        <a:defRPr sz="3300">
          <a:solidFill>
            <a:schemeClr val="tx1"/>
          </a:solidFill>
          <a:latin typeface="Roboto Regular"/>
        </a:defRPr>
      </a:lvl4pPr>
      <a:lvl5pPr algn="l" defTabSz="685800" rtl="0" fontAlgn="base">
        <a:lnSpc>
          <a:spcPct val="90000"/>
        </a:lnSpc>
        <a:spcBef>
          <a:spcPct val="0"/>
        </a:spcBef>
        <a:spcAft>
          <a:spcPct val="0"/>
        </a:spcAft>
        <a:defRPr sz="3300">
          <a:solidFill>
            <a:schemeClr val="tx1"/>
          </a:solidFill>
          <a:latin typeface="Roboto Regular"/>
        </a:defRPr>
      </a:lvl5pPr>
      <a:lvl6pPr marL="457200" algn="l" defTabSz="685800" rtl="0" fontAlgn="base">
        <a:lnSpc>
          <a:spcPct val="90000"/>
        </a:lnSpc>
        <a:spcBef>
          <a:spcPct val="0"/>
        </a:spcBef>
        <a:spcAft>
          <a:spcPct val="0"/>
        </a:spcAft>
        <a:defRPr sz="3300">
          <a:solidFill>
            <a:schemeClr val="tx1"/>
          </a:solidFill>
          <a:latin typeface="Roboto Regular"/>
        </a:defRPr>
      </a:lvl6pPr>
      <a:lvl7pPr marL="914400" algn="l" defTabSz="685800" rtl="0" fontAlgn="base">
        <a:lnSpc>
          <a:spcPct val="90000"/>
        </a:lnSpc>
        <a:spcBef>
          <a:spcPct val="0"/>
        </a:spcBef>
        <a:spcAft>
          <a:spcPct val="0"/>
        </a:spcAft>
        <a:defRPr sz="3300">
          <a:solidFill>
            <a:schemeClr val="tx1"/>
          </a:solidFill>
          <a:latin typeface="Roboto Regular"/>
        </a:defRPr>
      </a:lvl7pPr>
      <a:lvl8pPr marL="1371600" algn="l" defTabSz="685800" rtl="0" fontAlgn="base">
        <a:lnSpc>
          <a:spcPct val="90000"/>
        </a:lnSpc>
        <a:spcBef>
          <a:spcPct val="0"/>
        </a:spcBef>
        <a:spcAft>
          <a:spcPct val="0"/>
        </a:spcAft>
        <a:defRPr sz="3300">
          <a:solidFill>
            <a:schemeClr val="tx1"/>
          </a:solidFill>
          <a:latin typeface="Roboto Regular"/>
        </a:defRPr>
      </a:lvl8pPr>
      <a:lvl9pPr marL="1828800" algn="l" defTabSz="685800" rtl="0" fontAlgn="base">
        <a:lnSpc>
          <a:spcPct val="90000"/>
        </a:lnSpc>
        <a:spcBef>
          <a:spcPct val="0"/>
        </a:spcBef>
        <a:spcAft>
          <a:spcPct val="0"/>
        </a:spcAft>
        <a:defRPr sz="3300">
          <a:solidFill>
            <a:schemeClr val="tx1"/>
          </a:solidFill>
          <a:latin typeface="Roboto Regular"/>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607E7F5-3AF9-450B-9229-77610E4D4EF1}"/>
              </a:ext>
            </a:extLst>
          </p:cNvPr>
          <p:cNvSpPr>
            <a:spLocks noGrp="1" noChangeArrowheads="1"/>
          </p:cNvSpPr>
          <p:nvPr>
            <p:ph type="ctrTitle"/>
          </p:nvPr>
        </p:nvSpPr>
        <p:spPr>
          <a:xfrm>
            <a:off x="539750" y="1700213"/>
            <a:ext cx="7772400" cy="2332037"/>
          </a:xfrm>
        </p:spPr>
        <p:txBody>
          <a:bodyPr anchor="ctr"/>
          <a:lstStyle/>
          <a:p>
            <a:pPr eaLnBrk="1" hangingPunct="1"/>
            <a:r>
              <a:rPr lang="ru-RU" sz="3200" dirty="0">
                <a:solidFill>
                  <a:schemeClr val="bg1">
                    <a:lumMod val="95000"/>
                  </a:schemeClr>
                </a:solidFill>
                <a:effectLst/>
                <a:ea typeface="Times New Roman" panose="02020603050405020304" pitchFamily="18" charset="0"/>
              </a:rPr>
              <a:t>ТЕРМИНОЛОГИЧЕСКИЕ РАЗЛИЧИЯ МЕЖДУНАРОДНЫХ И РОССИЙСКИХ    СТАНДАРТОВ</a:t>
            </a:r>
            <a:endParaRPr lang="ru-RU" altLang="en-US" sz="3200" b="1" dirty="0">
              <a:solidFill>
                <a:schemeClr val="bg1">
                  <a:lumMod val="95000"/>
                </a:schemeClr>
              </a:solidFill>
              <a:ea typeface="Calibri" panose="020F0502020204030204" pitchFamily="34" charset="0"/>
              <a:cs typeface="Times New Roman" panose="02020603050405020304" pitchFamily="18" charset="0"/>
            </a:endParaRPr>
          </a:p>
        </p:txBody>
      </p:sp>
      <p:sp>
        <p:nvSpPr>
          <p:cNvPr id="8195" name="Rectangle 3">
            <a:extLst>
              <a:ext uri="{FF2B5EF4-FFF2-40B4-BE49-F238E27FC236}">
                <a16:creationId xmlns:a16="http://schemas.microsoft.com/office/drawing/2014/main" id="{2DEA589E-0C5F-4A23-A453-3ADDB46D613F}"/>
              </a:ext>
            </a:extLst>
          </p:cNvPr>
          <p:cNvSpPr>
            <a:spLocks noGrp="1" noChangeArrowheads="1"/>
          </p:cNvSpPr>
          <p:nvPr>
            <p:ph type="subTitle" idx="1"/>
          </p:nvPr>
        </p:nvSpPr>
        <p:spPr>
          <a:xfrm>
            <a:off x="755650" y="4508500"/>
            <a:ext cx="7848600" cy="2185988"/>
          </a:xfrm>
        </p:spPr>
        <p:txBody>
          <a:bodyPr/>
          <a:lstStyle/>
          <a:p>
            <a:pPr algn="l" eaLnBrk="1" hangingPunct="1"/>
            <a:r>
              <a:rPr lang="ru-RU" altLang="en-US" sz="2200" dirty="0">
                <a:solidFill>
                  <a:schemeClr val="bg1"/>
                </a:solidFill>
                <a:cs typeface="Calibri" panose="020F0502020204030204" pitchFamily="34" charset="0"/>
              </a:rPr>
              <a:t>Шумов С.А., </a:t>
            </a:r>
            <a:r>
              <a:rPr lang="ru-RU" sz="2200" dirty="0">
                <a:solidFill>
                  <a:schemeClr val="bg1">
                    <a:lumMod val="95000"/>
                  </a:schemeClr>
                </a:solidFill>
                <a:effectLst/>
                <a:latin typeface="Arial" panose="020B0604020202020204" pitchFamily="34" charset="0"/>
                <a:ea typeface="Calibri" panose="020F0502020204030204" pitchFamily="34" charset="0"/>
              </a:rPr>
              <a:t>секретарь ТК45 МЭК, </a:t>
            </a:r>
            <a:r>
              <a:rPr lang="ru-RU" altLang="en-US" sz="2200" dirty="0">
                <a:solidFill>
                  <a:schemeClr val="bg1"/>
                </a:solidFill>
                <a:cs typeface="Calibri" panose="020F0502020204030204" pitchFamily="34" charset="0"/>
              </a:rPr>
              <a:t>АО «ВНИИАЭС»</a:t>
            </a:r>
          </a:p>
          <a:p>
            <a:pPr marL="0" marR="0" lvl="0" indent="0" algn="l" defTabSz="914400" rtl="0" eaLnBrk="1" fontAlgn="base" latinLnBrk="0" hangingPunct="1">
              <a:lnSpc>
                <a:spcPct val="100000"/>
              </a:lnSpc>
              <a:spcBef>
                <a:spcPct val="20000"/>
              </a:spcBef>
              <a:spcAft>
                <a:spcPct val="0"/>
              </a:spcAft>
              <a:buClrTx/>
              <a:buSzTx/>
              <a:buFontTx/>
              <a:buNone/>
              <a:tabLst/>
              <a:defRPr/>
            </a:pPr>
            <a:r>
              <a:rPr lang="ru-RU" altLang="en-US" sz="2200" dirty="0">
                <a:solidFill>
                  <a:schemeClr val="bg1"/>
                </a:solidFill>
                <a:cs typeface="Calibri" panose="020F0502020204030204" pitchFamily="34" charset="0"/>
              </a:rPr>
              <a:t>Любченко Е.Ю., </a:t>
            </a:r>
            <a:r>
              <a:rPr kumimoji="0" lang="ru-RU" sz="2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a:rPr>
              <a:t>эксперт ТК45 МЭК, </a:t>
            </a:r>
            <a:r>
              <a:rPr kumimoji="0" lang="ru-RU" altLang="en-US" sz="2200" b="0" i="0" u="none" strike="noStrike" kern="1200" cap="none" spc="0" normalizeH="0" baseline="0" noProof="0" dirty="0">
                <a:ln>
                  <a:noFill/>
                </a:ln>
                <a:solidFill>
                  <a:srgbClr val="FFFFFF"/>
                </a:solidFill>
                <a:effectLst/>
                <a:uLnTx/>
                <a:uFillTx/>
                <a:latin typeface="Arial"/>
                <a:ea typeface="+mn-ea"/>
                <a:cs typeface="Calibri" panose="020F0502020204030204" pitchFamily="34" charset="0"/>
              </a:rPr>
              <a:t>АО «ВНИИАЭС»</a:t>
            </a:r>
            <a:endParaRPr lang="ru-RU" altLang="en-US" sz="2200" dirty="0">
              <a:solidFill>
                <a:schemeClr val="bg1"/>
              </a:solidFill>
              <a:cs typeface="Calibri" panose="020F0502020204030204" pitchFamily="34" charset="0"/>
            </a:endParaRPr>
          </a:p>
          <a:p>
            <a:pPr algn="l" eaLnBrk="1" hangingPunct="1"/>
            <a:r>
              <a:rPr lang="ru-RU" altLang="en-US" sz="2200" u="sng" dirty="0">
                <a:solidFill>
                  <a:schemeClr val="bg1"/>
                </a:solidFill>
                <a:cs typeface="Calibri" panose="020F0502020204030204" pitchFamily="34" charset="0"/>
              </a:rPr>
              <a:t>Нурлыбаев К.</a:t>
            </a:r>
            <a:r>
              <a:rPr lang="ru-RU" altLang="en-US" sz="2200" dirty="0">
                <a:solidFill>
                  <a:schemeClr val="bg1"/>
                </a:solidFill>
                <a:cs typeface="Calibri" panose="020F0502020204030204" pitchFamily="34" charset="0"/>
              </a:rPr>
              <a:t>, </a:t>
            </a:r>
            <a:r>
              <a:rPr lang="ru-RU" sz="2200" dirty="0">
                <a:solidFill>
                  <a:schemeClr val="bg1"/>
                </a:solidFill>
                <a:effectLst/>
                <a:latin typeface="Arial" panose="020B0604020202020204" pitchFamily="34" charset="0"/>
                <a:ea typeface="Calibri" panose="020F0502020204030204" pitchFamily="34" charset="0"/>
              </a:rPr>
              <a:t>эксперт ТК45 МЭК,</a:t>
            </a:r>
            <a:r>
              <a:rPr lang="ru-RU" altLang="en-US" sz="2200" dirty="0">
                <a:solidFill>
                  <a:schemeClr val="bg1"/>
                </a:solidFill>
                <a:cs typeface="Calibri" panose="020F0502020204030204" pitchFamily="34" charset="0"/>
              </a:rPr>
              <a:t> </a:t>
            </a:r>
            <a:r>
              <a:rPr kumimoji="0" lang="ru-RU" altLang="en-US" sz="2200" b="0" i="0" u="none" strike="noStrike" kern="1200" cap="none" spc="0" normalizeH="0" baseline="0" noProof="0" dirty="0">
                <a:ln>
                  <a:noFill/>
                </a:ln>
                <a:solidFill>
                  <a:srgbClr val="FFFFFF"/>
                </a:solidFill>
                <a:effectLst/>
                <a:uLnTx/>
                <a:uFillTx/>
                <a:latin typeface="Arial"/>
                <a:ea typeface="+mn-ea"/>
                <a:cs typeface="Calibri" panose="020F0502020204030204" pitchFamily="34" charset="0"/>
              </a:rPr>
              <a:t>ООО «НПП «Доза»</a:t>
            </a:r>
            <a:endParaRPr lang="ru-RU" altLang="en-US" sz="2200" u="sng" dirty="0">
              <a:solidFill>
                <a:schemeClr val="bg1"/>
              </a:solidFill>
              <a:cs typeface="Calibri" panose="020F0502020204030204" pitchFamily="34" charset="0"/>
            </a:endParaRPr>
          </a:p>
          <a:p>
            <a:pPr algn="l" eaLnBrk="1" hangingPunct="1"/>
            <a:r>
              <a:rPr lang="ru-RU" altLang="en-US" sz="2200" dirty="0">
                <a:solidFill>
                  <a:schemeClr val="bg1"/>
                </a:solidFill>
                <a:cs typeface="Calibri" panose="020F0502020204030204" pitchFamily="34" charset="0"/>
              </a:rPr>
              <a:t>Цой Н.В., эксперт ТК45 МЭК, ООО «НПП «Доза»</a:t>
            </a:r>
          </a:p>
          <a:p>
            <a:pPr algn="l" eaLnBrk="1" hangingPunct="1"/>
            <a:r>
              <a:rPr lang="ru-RU" altLang="en-US" sz="2000" dirty="0">
                <a:solidFill>
                  <a:schemeClr val="bg1"/>
                </a:solidFill>
                <a:cs typeface="Calibri" panose="020F050202020403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1)</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556792"/>
            <a:ext cx="8229600" cy="4824958"/>
          </a:xfrm>
        </p:spPr>
        <p:txBody>
          <a:bodyPr/>
          <a:lstStyle/>
          <a:p>
            <a:pPr marL="0" indent="0">
              <a:spcBef>
                <a:spcPct val="30000"/>
              </a:spcBef>
              <a:buNone/>
              <a:defRPr/>
            </a:pPr>
            <a:r>
              <a:rPr lang="ru-RU" sz="2000" b="1" dirty="0">
                <a:solidFill>
                  <a:srgbClr val="000000"/>
                </a:solidFill>
                <a:ea typeface="Calibri" panose="020F0502020204030204" pitchFamily="34" charset="0"/>
                <a:cs typeface="Times New Roman" panose="02020603050405020304" pitchFamily="18" charset="0"/>
              </a:rPr>
              <a:t>Стандарты</a:t>
            </a:r>
          </a:p>
          <a:p>
            <a:pPr marL="0" indent="0">
              <a:spcBef>
                <a:spcPct val="30000"/>
              </a:spcBef>
              <a:buNone/>
              <a:defRPr/>
            </a:pPr>
            <a:r>
              <a:rPr lang="ru-RU" sz="2000" b="1" dirty="0">
                <a:solidFill>
                  <a:srgbClr val="000000"/>
                </a:solidFill>
                <a:ea typeface="Calibri" panose="020F0502020204030204" pitchFamily="34" charset="0"/>
                <a:cs typeface="Times New Roman" panose="02020603050405020304" pitchFamily="18" charset="0"/>
              </a:rPr>
              <a:t>МЭК 60846-1</a:t>
            </a:r>
            <a:r>
              <a:rPr lang="ru-RU" sz="2000" dirty="0">
                <a:solidFill>
                  <a:srgbClr val="000000"/>
                </a:solidFill>
                <a:ea typeface="Calibri" panose="020F0502020204030204" pitchFamily="34" charset="0"/>
                <a:cs typeface="Times New Roman" panose="02020603050405020304" pitchFamily="18" charset="0"/>
              </a:rPr>
              <a:t>, 2009-04 Приборы радиационной защиты - Измерители и/или мониторы </a:t>
            </a:r>
            <a:r>
              <a:rPr lang="ru-RU" sz="2000" dirty="0" err="1">
                <a:solidFill>
                  <a:srgbClr val="000000"/>
                </a:solidFill>
                <a:ea typeface="Calibri" panose="020F0502020204030204" pitchFamily="34" charset="0"/>
                <a:cs typeface="Times New Roman" panose="02020603050405020304" pitchFamily="18" charset="0"/>
              </a:rPr>
              <a:t>амбиентного</a:t>
            </a:r>
            <a:r>
              <a:rPr lang="ru-RU" sz="2000" dirty="0">
                <a:solidFill>
                  <a:srgbClr val="000000"/>
                </a:solidFill>
                <a:ea typeface="Calibri" panose="020F0502020204030204" pitchFamily="34" charset="0"/>
                <a:cs typeface="Times New Roman" panose="02020603050405020304" pitchFamily="18" charset="0"/>
              </a:rPr>
              <a:t> и/или направленного эквивалента дозы (мощности) бета-, рентгеновского и гамма- излучения – часть 1. Переносные измерители для мониторинга рабочих мест и окружающей среды</a:t>
            </a:r>
          </a:p>
          <a:p>
            <a:pPr marL="0" lvl="0" indent="0">
              <a:spcBef>
                <a:spcPct val="30000"/>
              </a:spcBef>
              <a:buNone/>
              <a:defRPr/>
            </a:pPr>
            <a:r>
              <a:rPr kumimoji="0" lang="ru-RU" sz="2000" b="1" i="0" u="none" strike="noStrike" kern="1200" cap="none" spc="0" normalizeH="0" baseline="0" noProof="0" dirty="0">
                <a:ln>
                  <a:noFill/>
                </a:ln>
                <a:solidFill>
                  <a:srgbClr val="000000"/>
                </a:solidFill>
                <a:effectLst/>
                <a:uLnTx/>
                <a:uFillTx/>
                <a:ea typeface="+mn-ea"/>
                <a:cs typeface="Arial"/>
              </a:rPr>
              <a:t>МЭК 61005</a:t>
            </a:r>
            <a:r>
              <a:rPr kumimoji="0" lang="ru-RU" sz="2000" b="0" i="0" u="none" strike="noStrike" kern="1200" cap="none" spc="0" normalizeH="0" baseline="0" noProof="0" dirty="0">
                <a:ln>
                  <a:noFill/>
                </a:ln>
                <a:solidFill>
                  <a:srgbClr val="000000"/>
                </a:solidFill>
                <a:effectLst/>
                <a:uLnTx/>
                <a:uFillTx/>
                <a:ea typeface="+mn-ea"/>
                <a:cs typeface="Arial"/>
              </a:rPr>
              <a:t>, 2014-07, Приборы радиационной защиты – </a:t>
            </a:r>
            <a:r>
              <a:rPr lang="ru-RU" sz="2000" dirty="0">
                <a:solidFill>
                  <a:srgbClr val="000000"/>
                </a:solidFill>
              </a:rPr>
              <a:t>Измерители </a:t>
            </a:r>
            <a:r>
              <a:rPr lang="ru-RU" sz="2000" dirty="0" err="1">
                <a:solidFill>
                  <a:srgbClr val="000000"/>
                </a:solidFill>
              </a:rPr>
              <a:t>амбиентного</a:t>
            </a:r>
            <a:r>
              <a:rPr lang="ru-RU" sz="2000" dirty="0">
                <a:solidFill>
                  <a:srgbClr val="000000"/>
                </a:solidFill>
              </a:rPr>
              <a:t> </a:t>
            </a:r>
            <a:r>
              <a:rPr kumimoji="0" lang="ru-RU" sz="2000" b="0" i="0" u="none" strike="noStrike" kern="1200" cap="none" spc="0" normalizeH="0" baseline="0" noProof="0" dirty="0">
                <a:ln>
                  <a:noFill/>
                </a:ln>
                <a:solidFill>
                  <a:srgbClr val="000000"/>
                </a:solidFill>
                <a:effectLst/>
                <a:uLnTx/>
                <a:uFillTx/>
                <a:ea typeface="+mn-ea"/>
                <a:cs typeface="Arial"/>
              </a:rPr>
              <a:t>эквивалента дозы (мощности дозы) нейтронов</a:t>
            </a:r>
          </a:p>
          <a:p>
            <a:pPr marL="0" marR="0" lvl="0" indent="0" defTabSz="914400" rtl="0" eaLnBrk="0" fontAlgn="base" latinLnBrk="0" hangingPunct="0">
              <a:lnSpc>
                <a:spcPct val="100000"/>
              </a:lnSpc>
              <a:spcBef>
                <a:spcPct val="3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ea typeface="+mn-ea"/>
                <a:cs typeface="Arial"/>
              </a:rPr>
              <a:t>МЭК 61526</a:t>
            </a:r>
            <a:r>
              <a:rPr kumimoji="0" lang="ru-RU" sz="2000" b="0" i="0" u="none" strike="noStrike" kern="1200" cap="none" spc="0" normalizeH="0" baseline="0" noProof="0" dirty="0">
                <a:ln>
                  <a:noFill/>
                </a:ln>
                <a:solidFill>
                  <a:srgbClr val="000000"/>
                </a:solidFill>
                <a:effectLst/>
                <a:uLnTx/>
                <a:uFillTx/>
                <a:ea typeface="+mn-ea"/>
                <a:cs typeface="Arial"/>
              </a:rPr>
              <a:t>, 2010-07, Приборы радиационной защиты - Измерение индивидуальных эквивалентов доз </a:t>
            </a:r>
            <a:r>
              <a:rPr kumimoji="0" lang="ru-RU" sz="2000" b="0" i="0" u="none" strike="noStrike" kern="1200" cap="none" spc="0" normalizeH="0" baseline="0" noProof="0" dirty="0" err="1">
                <a:ln>
                  <a:noFill/>
                </a:ln>
                <a:solidFill>
                  <a:srgbClr val="000000"/>
                </a:solidFill>
                <a:effectLst/>
                <a:uLnTx/>
                <a:uFillTx/>
                <a:ea typeface="+mn-ea"/>
                <a:cs typeface="Arial"/>
              </a:rPr>
              <a:t>Нр</a:t>
            </a:r>
            <a:r>
              <a:rPr kumimoji="0" lang="ru-RU" sz="2000" b="0" i="0" u="none" strike="noStrike" kern="1200" cap="none" spc="0" normalizeH="0" baseline="0" noProof="0" dirty="0">
                <a:ln>
                  <a:noFill/>
                </a:ln>
                <a:solidFill>
                  <a:srgbClr val="000000"/>
                </a:solidFill>
                <a:effectLst/>
                <a:uLnTx/>
                <a:uFillTx/>
                <a:ea typeface="+mn-ea"/>
                <a:cs typeface="Arial"/>
              </a:rPr>
              <a:t>(10) и </a:t>
            </a:r>
            <a:r>
              <a:rPr kumimoji="0" lang="ru-RU" sz="2000" b="0" i="0" u="none" strike="noStrike" kern="1200" cap="none" spc="0" normalizeH="0" baseline="0" noProof="0" dirty="0" err="1">
                <a:ln>
                  <a:noFill/>
                </a:ln>
                <a:solidFill>
                  <a:srgbClr val="000000"/>
                </a:solidFill>
                <a:effectLst/>
                <a:uLnTx/>
                <a:uFillTx/>
                <a:ea typeface="+mn-ea"/>
                <a:cs typeface="Arial"/>
              </a:rPr>
              <a:t>Нр</a:t>
            </a:r>
            <a:r>
              <a:rPr kumimoji="0" lang="ru-RU" sz="2000" b="0" i="0" u="none" strike="noStrike" kern="1200" cap="none" spc="0" normalizeH="0" baseline="0" noProof="0" dirty="0">
                <a:ln>
                  <a:noFill/>
                </a:ln>
                <a:solidFill>
                  <a:srgbClr val="000000"/>
                </a:solidFill>
                <a:effectLst/>
                <a:uLnTx/>
                <a:uFillTx/>
                <a:ea typeface="+mn-ea"/>
                <a:cs typeface="Arial"/>
              </a:rPr>
              <a:t>(0,07) рентгеновского, гамма-, нейтронного и бета-излучений – </a:t>
            </a:r>
            <a:r>
              <a:rPr kumimoji="0" lang="ru-RU" sz="2000" b="0" i="0" u="none" strike="noStrike" kern="1200" cap="none" spc="0" normalizeH="0" baseline="0" noProof="0" dirty="0" err="1">
                <a:ln>
                  <a:noFill/>
                </a:ln>
                <a:solidFill>
                  <a:srgbClr val="000000"/>
                </a:solidFill>
                <a:effectLst/>
                <a:uLnTx/>
                <a:uFillTx/>
                <a:ea typeface="+mn-ea"/>
                <a:cs typeface="Arial"/>
              </a:rPr>
              <a:t>Прямопоказывающие</a:t>
            </a:r>
            <a:r>
              <a:rPr kumimoji="0" lang="ru-RU" sz="2000" b="0" i="0" u="none" strike="noStrike" kern="1200" cap="none" spc="0" normalizeH="0" baseline="0" noProof="0" dirty="0">
                <a:ln>
                  <a:noFill/>
                </a:ln>
                <a:solidFill>
                  <a:srgbClr val="000000"/>
                </a:solidFill>
                <a:effectLst/>
                <a:uLnTx/>
                <a:uFillTx/>
                <a:ea typeface="+mn-ea"/>
                <a:cs typeface="Arial"/>
              </a:rPr>
              <a:t> измерители эквивалента индивидуальных доз</a:t>
            </a:r>
          </a:p>
          <a:p>
            <a:pPr marL="0" indent="0" algn="just">
              <a:lnSpc>
                <a:spcPct val="107000"/>
              </a:lnSpc>
              <a:spcAft>
                <a:spcPts val="800"/>
              </a:spcAft>
              <a:buNone/>
            </a:pPr>
            <a:endParaRPr lang="ru-RU"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62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2)</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556792"/>
            <a:ext cx="8229600" cy="4824958"/>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Российские документы:</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РМГ 29-2013 </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Рекомендации по межгосударственной стандартизации. Метрология. Основные термины и определения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ГОСТ 28271-89 </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Приборы радиометрические и дозиметрические носимые Общие технические требования и методы испытаний</a:t>
            </a:r>
          </a:p>
          <a:p>
            <a:pPr marL="0" marR="0" lvl="0" indent="0" algn="l" defTabSz="914400" rtl="0" eaLnBrk="0" fontAlgn="base" latinLnBrk="0" hangingPunct="0">
              <a:lnSpc>
                <a:spcPct val="100000"/>
              </a:lnSpc>
              <a:spcBef>
                <a:spcPct val="20000"/>
              </a:spcBef>
              <a:spcAft>
                <a:spcPct val="0"/>
              </a:spcAft>
              <a:buClrTx/>
              <a:buSzTx/>
              <a:buFontTx/>
              <a:buNone/>
              <a:tabLst/>
              <a:defRPr/>
            </a:pPr>
            <a:r>
              <a:rPr lang="ru-RU" sz="2000" b="1" dirty="0">
                <a:effectLst/>
                <a:ea typeface="Calibri" panose="020F0502020204030204" pitchFamily="34" charset="0"/>
                <a:cs typeface="Times New Roman" panose="02020603050405020304" pitchFamily="18" charset="0"/>
              </a:rPr>
              <a:t>ГОСТ 27451-87 </a:t>
            </a:r>
            <a:r>
              <a:rPr lang="ru-RU" sz="2000" dirty="0">
                <a:effectLst/>
                <a:ea typeface="Calibri" panose="020F0502020204030204" pitchFamily="34" charset="0"/>
                <a:cs typeface="Times New Roman" panose="02020603050405020304" pitchFamily="18" charset="0"/>
              </a:rPr>
              <a:t>«СРЕДСТВА ИЗМЕРЕНИЙ ИОНИЗИРУЮЩИХ ИЗЛУЧЕНИЙ Общие технические условия»</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ru-RU" sz="2000" b="0" i="0" u="none" strike="noStrike" kern="1200" cap="none" spc="0" normalizeH="0" baseline="0" noProof="0" dirty="0">
              <a:ln>
                <a:noFill/>
              </a:ln>
              <a:solidFill>
                <a:srgbClr val="000000"/>
              </a:solidFill>
              <a:effectLst/>
              <a:uLnTx/>
              <a:uFillTx/>
              <a:ea typeface="+mn-ea"/>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07000"/>
              </a:lnSpc>
              <a:spcAft>
                <a:spcPts val="800"/>
              </a:spcAft>
              <a:buNone/>
            </a:pPr>
            <a:endParaRPr lang="ru-RU"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13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3)</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2177689787"/>
              </p:ext>
            </p:extLst>
          </p:nvPr>
        </p:nvGraphicFramePr>
        <p:xfrm>
          <a:off x="179512" y="1340768"/>
          <a:ext cx="8657165" cy="551726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090781162"/>
                    </a:ext>
                  </a:extLst>
                </a:gridCol>
                <a:gridCol w="3965582">
                  <a:extLst>
                    <a:ext uri="{9D8B030D-6E8A-4147-A177-3AD203B41FA5}">
                      <a16:colId xmlns:a16="http://schemas.microsoft.com/office/drawing/2014/main" val="3880520521"/>
                    </a:ext>
                  </a:extLst>
                </a:gridCol>
                <a:gridCol w="3107407">
                  <a:extLst>
                    <a:ext uri="{9D8B030D-6E8A-4147-A177-3AD203B41FA5}">
                      <a16:colId xmlns:a16="http://schemas.microsoft.com/office/drawing/2014/main" val="3564525435"/>
                    </a:ext>
                  </a:extLst>
                </a:gridCol>
              </a:tblGrid>
              <a:tr h="640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rPr>
                        <a:t>Характеристика</a:t>
                      </a:r>
                      <a:endParaRPr lang="en-US" sz="1800" dirty="0">
                        <a:solidFill>
                          <a:schemeClr val="tx1"/>
                        </a:solidFill>
                      </a:endParaRPr>
                    </a:p>
                  </a:txBody>
                  <a:tcPr/>
                </a:tc>
                <a:tc gridSpan="2">
                  <a:txBody>
                    <a:bodyPr/>
                    <a:lstStyle/>
                    <a:p>
                      <a:pPr algn="ctr"/>
                      <a:r>
                        <a:rPr lang="ru-RU" sz="1800" dirty="0">
                          <a:solidFill>
                            <a:schemeClr val="tx1"/>
                          </a:solidFill>
                        </a:rPr>
                        <a:t>Определение </a:t>
                      </a:r>
                      <a:endParaRPr lang="en-US" sz="1800"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396219">
                <a:tc>
                  <a:txBody>
                    <a:bodyPr/>
                    <a:lstStyle/>
                    <a:p>
                      <a:pPr algn="ctr"/>
                      <a:endParaRPr lang="en-US" sz="18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solidFill>
                            <a:schemeClr val="tx1"/>
                          </a:solidFill>
                        </a:rPr>
                        <a:t>российское</a:t>
                      </a:r>
                      <a:endParaRPr lang="en-US" sz="18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448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измеряемая величина</a:t>
                      </a:r>
                      <a:endParaRPr lang="en-US" sz="1800" dirty="0">
                        <a:solidFill>
                          <a:schemeClr val="tx1"/>
                        </a:solidFill>
                      </a:endParaRPr>
                    </a:p>
                  </a:txBody>
                  <a:tcPr/>
                </a:tc>
                <a:tc>
                  <a:txBody>
                    <a:bodyPr/>
                    <a:lstStyle/>
                    <a:p>
                      <a:pPr algn="l" fontAlgn="base">
                        <a:lnSpc>
                          <a:spcPct val="115000"/>
                        </a:lnSpc>
                      </a:pPr>
                      <a:r>
                        <a:rPr lang="ru-RU" sz="1800" b="1" kern="1200" dirty="0">
                          <a:solidFill>
                            <a:srgbClr val="000000"/>
                          </a:solidFill>
                          <a:effectLst/>
                          <a:latin typeface="Arial" panose="020B0604020202020204" pitchFamily="34" charset="0"/>
                          <a:ea typeface="+mn-ea"/>
                          <a:cs typeface="+mn-cs"/>
                        </a:rPr>
                        <a:t>измеряемая величина </a:t>
                      </a:r>
                      <a:r>
                        <a:rPr lang="ru-RU" sz="1800" b="0" kern="1200" dirty="0">
                          <a:solidFill>
                            <a:srgbClr val="000000"/>
                          </a:solidFill>
                          <a:effectLst/>
                          <a:latin typeface="Arial" panose="020B0604020202020204" pitchFamily="34" charset="0"/>
                          <a:ea typeface="+mn-ea"/>
                          <a:cs typeface="+mn-cs"/>
                        </a:rPr>
                        <a:t>поглощенная, экспозиционная, эквивалентная (мощность) доза</a:t>
                      </a:r>
                    </a:p>
                    <a:p>
                      <a:pPr algn="l" fontAlgn="base">
                        <a:lnSpc>
                          <a:spcPct val="115000"/>
                        </a:lnSpc>
                      </a:pPr>
                      <a:r>
                        <a:rPr lang="ru-RU" sz="1800" b="1" kern="1200" dirty="0">
                          <a:solidFill>
                            <a:srgbClr val="000000"/>
                          </a:solidFill>
                          <a:effectLst/>
                          <a:latin typeface="Arial" panose="020B0604020202020204" pitchFamily="34" charset="0"/>
                          <a:ea typeface="+mn-ea"/>
                          <a:cs typeface="+mn-cs"/>
                        </a:rPr>
                        <a:t>(</a:t>
                      </a:r>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ГОСТ 28271-89,</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ГОСТ 27451-87</a:t>
                      </a:r>
                      <a:r>
                        <a:rPr lang="ru-RU" sz="1800" b="1" kern="1200" dirty="0">
                          <a:solidFill>
                            <a:srgbClr val="000000"/>
                          </a:solidFill>
                          <a:effectLst/>
                          <a:latin typeface="Arial" panose="020B0604020202020204" pitchFamily="34" charset="0"/>
                          <a:ea typeface="+mn-ea"/>
                          <a:cs typeface="+mn-cs"/>
                        </a:rPr>
                        <a:t>)</a:t>
                      </a:r>
                      <a:endParaRPr lang="en-US" sz="1800" b="1" dirty="0">
                        <a:effectLst/>
                        <a:latin typeface="Times New Roman" panose="02020603050405020304" pitchFamily="18" charset="0"/>
                        <a:ea typeface="Times New Roman" panose="02020603050405020304" pitchFamily="18" charset="0"/>
                      </a:endParaRPr>
                    </a:p>
                    <a:p>
                      <a:pPr algn="just">
                        <a:lnSpc>
                          <a:spcPct val="115000"/>
                        </a:lnSpc>
                      </a:pPr>
                      <a:endParaRPr lang="en-US" sz="1800" dirty="0">
                        <a:solidFill>
                          <a:schemeClr val="tx1"/>
                        </a:solidFill>
                      </a:endParaRPr>
                    </a:p>
                  </a:txBody>
                  <a:tcPr/>
                </a:tc>
                <a:tc>
                  <a:txBody>
                    <a:bodyPr/>
                    <a:lstStyle/>
                    <a:p>
                      <a:pPr algn="l"/>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измеряемая величина </a:t>
                      </a:r>
                      <a:r>
                        <a:rPr lang="ru-RU" sz="1800" b="0" spc="40" dirty="0" err="1">
                          <a:effectLst/>
                          <a:latin typeface="Arial" panose="020B0604020202020204" pitchFamily="34" charset="0"/>
                          <a:ea typeface="Calibri" panose="020F0502020204030204" pitchFamily="34" charset="0"/>
                        </a:rPr>
                        <a:t>амбиентный</a:t>
                      </a:r>
                      <a:r>
                        <a:rPr lang="ru-RU" sz="1800" b="0" spc="40" dirty="0">
                          <a:effectLst/>
                          <a:latin typeface="Arial" panose="020B0604020202020204" pitchFamily="34" charset="0"/>
                          <a:ea typeface="Calibri" panose="020F0502020204030204" pitchFamily="34" charset="0"/>
                        </a:rPr>
                        <a:t>, направленный, индивидуальный эквивалент (мощность) дозы</a:t>
                      </a:r>
                    </a:p>
                    <a:p>
                      <a:pPr algn="l"/>
                      <a:r>
                        <a:rPr lang="ru-RU" sz="1800" b="1" spc="40" dirty="0">
                          <a:effectLst/>
                          <a:latin typeface="Arial" panose="020B0604020202020204" pitchFamily="34" charset="0"/>
                          <a:ea typeface="Calibri" panose="020F0502020204030204" pitchFamily="34" charset="0"/>
                        </a:rPr>
                        <a:t>(</a:t>
                      </a:r>
                      <a:r>
                        <a:rPr lang="ru-RU" sz="1800" b="1" kern="1200" dirty="0">
                          <a:solidFill>
                            <a:srgbClr val="000000"/>
                          </a:solidFill>
                          <a:effectLst/>
                          <a:latin typeface="Arial" panose="020B0604020202020204" pitchFamily="34" charset="0"/>
                          <a:ea typeface="+mn-ea"/>
                          <a:cs typeface="+mn-cs"/>
                        </a:rPr>
                        <a:t>доклад 57 МКРЕ, публикация 74 МКРЗ, стандарты МЭК)</a:t>
                      </a:r>
                      <a:endParaRPr lang="en-US" sz="1800" b="1" dirty="0">
                        <a:solidFill>
                          <a:schemeClr val="tx1"/>
                        </a:solidFill>
                      </a:endParaRPr>
                    </a:p>
                  </a:txBody>
                  <a:tcPr/>
                </a:tc>
                <a:extLst>
                  <a:ext uri="{0D108BD9-81ED-4DB2-BD59-A6C34878D82A}">
                    <a16:rowId xmlns:a16="http://schemas.microsoft.com/office/drawing/2014/main" val="3053270909"/>
                  </a:ext>
                </a:extLst>
              </a:tr>
            </a:tbl>
          </a:graphicData>
        </a:graphic>
      </p:graphicFrame>
    </p:spTree>
    <p:extLst>
      <p:ext uri="{BB962C8B-B14F-4D97-AF65-F5344CB8AC3E}">
        <p14:creationId xmlns:p14="http://schemas.microsoft.com/office/powerpoint/2010/main" val="145670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4)</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3256676108"/>
              </p:ext>
            </p:extLst>
          </p:nvPr>
        </p:nvGraphicFramePr>
        <p:xfrm>
          <a:off x="179512" y="1340768"/>
          <a:ext cx="8657165" cy="5498758"/>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4090781162"/>
                    </a:ext>
                  </a:extLst>
                </a:gridCol>
                <a:gridCol w="4109598">
                  <a:extLst>
                    <a:ext uri="{9D8B030D-6E8A-4147-A177-3AD203B41FA5}">
                      <a16:colId xmlns:a16="http://schemas.microsoft.com/office/drawing/2014/main" val="3880520521"/>
                    </a:ext>
                  </a:extLst>
                </a:gridCol>
                <a:gridCol w="3107407">
                  <a:extLst>
                    <a:ext uri="{9D8B030D-6E8A-4147-A177-3AD203B41FA5}">
                      <a16:colId xmlns:a16="http://schemas.microsoft.com/office/drawing/2014/main" val="3564525435"/>
                    </a:ext>
                  </a:extLst>
                </a:gridCol>
              </a:tblGrid>
              <a:tr h="609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rPr>
                        <a:t>Характеристика</a:t>
                      </a:r>
                      <a:endParaRPr lang="en-US" sz="1800" dirty="0">
                        <a:solidFill>
                          <a:schemeClr val="tx1"/>
                        </a:solidFill>
                      </a:endParaRPr>
                    </a:p>
                  </a:txBody>
                  <a:tcPr/>
                </a:tc>
                <a:tc gridSpan="2">
                  <a:txBody>
                    <a:bodyPr/>
                    <a:lstStyle/>
                    <a:p>
                      <a:pPr algn="ctr"/>
                      <a:r>
                        <a:rPr lang="ru-RU" sz="1800" dirty="0">
                          <a:solidFill>
                            <a:schemeClr val="tx1"/>
                          </a:solidFill>
                        </a:rPr>
                        <a:t>Определение </a:t>
                      </a:r>
                      <a:endParaRPr lang="en-US" sz="1800"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377483">
                <a:tc>
                  <a:txBody>
                    <a:bodyPr/>
                    <a:lstStyle/>
                    <a:p>
                      <a:pPr algn="ctr"/>
                      <a:endParaRPr lang="en-US" sz="18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solidFill>
                            <a:schemeClr val="tx1"/>
                          </a:solidFill>
                        </a:rPr>
                        <a:t>российское</a:t>
                      </a:r>
                      <a:endParaRPr lang="en-US" sz="18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4269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mn-lt"/>
                          <a:ea typeface="+mn-ea"/>
                          <a:cs typeface="+mn-cs"/>
                        </a:rPr>
                        <a:t>диапазон измерения</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lang="en-US" sz="1800" dirty="0">
                        <a:solidFill>
                          <a:schemeClr val="tx1"/>
                        </a:solidFill>
                      </a:endParaRPr>
                    </a:p>
                  </a:txBody>
                  <a:tcPr/>
                </a:tc>
                <a:tc>
                  <a:txBody>
                    <a:bodyPr/>
                    <a:lstStyle/>
                    <a:p>
                      <a:pPr algn="l" fontAlgn="base">
                        <a:lnSpc>
                          <a:spcPct val="115000"/>
                        </a:lnSpc>
                      </a:pPr>
                      <a:r>
                        <a:rPr lang="ru-RU" sz="1800" b="1" kern="1200" dirty="0">
                          <a:solidFill>
                            <a:srgbClr val="000000"/>
                          </a:solidFill>
                          <a:effectLst/>
                          <a:latin typeface="Arial" panose="020B0604020202020204" pitchFamily="34" charset="0"/>
                          <a:ea typeface="+mn-ea"/>
                          <a:cs typeface="+mn-cs"/>
                        </a:rPr>
                        <a:t>диапазон измерений </a:t>
                      </a:r>
                      <a:r>
                        <a:rPr lang="ru-RU" sz="1800" kern="1200" dirty="0">
                          <a:solidFill>
                            <a:srgbClr val="000000"/>
                          </a:solidFill>
                          <a:effectLst/>
                          <a:latin typeface="Arial" panose="020B0604020202020204" pitchFamily="34" charset="0"/>
                          <a:ea typeface="+mn-ea"/>
                          <a:cs typeface="+mn-cs"/>
                        </a:rPr>
                        <a:t>рабочий диапазон (</a:t>
                      </a:r>
                      <a:r>
                        <a:rPr lang="en-US" sz="1800" kern="1200" dirty="0">
                          <a:solidFill>
                            <a:srgbClr val="000000"/>
                          </a:solidFill>
                          <a:effectLst/>
                          <a:latin typeface="Arial" panose="020B0604020202020204" pitchFamily="34" charset="0"/>
                          <a:ea typeface="+mn-ea"/>
                          <a:cs typeface="+mn-cs"/>
                        </a:rPr>
                        <a:t>measuring interval</a:t>
                      </a:r>
                      <a:r>
                        <a:rPr lang="ru-RU" sz="1800" kern="1200" dirty="0">
                          <a:solidFill>
                            <a:srgbClr val="000000"/>
                          </a:solidFill>
                          <a:effectLst/>
                          <a:latin typeface="Arial" panose="020B0604020202020204" pitchFamily="34" charset="0"/>
                          <a:ea typeface="+mn-ea"/>
                          <a:cs typeface="+mn-cs"/>
                        </a:rPr>
                        <a:t>, </a:t>
                      </a:r>
                      <a:r>
                        <a:rPr lang="en-US" sz="1800" kern="1200" dirty="0">
                          <a:solidFill>
                            <a:srgbClr val="000000"/>
                          </a:solidFill>
                          <a:effectLst/>
                          <a:latin typeface="Arial" panose="020B0604020202020204" pitchFamily="34" charset="0"/>
                          <a:ea typeface="+mn-ea"/>
                          <a:cs typeface="+mn-cs"/>
                        </a:rPr>
                        <a:t>working interval</a:t>
                      </a:r>
                      <a:r>
                        <a:rPr lang="ru-RU" sz="1800" kern="1200" dirty="0">
                          <a:solidFill>
                            <a:srgbClr val="000000"/>
                          </a:solidFill>
                          <a:effectLst/>
                          <a:latin typeface="Arial" panose="020B0604020202020204" pitchFamily="34" charset="0"/>
                          <a:ea typeface="+mn-ea"/>
                          <a:cs typeface="+mn-cs"/>
                        </a:rPr>
                        <a:t>): множество </a:t>
                      </a:r>
                      <a:r>
                        <a:rPr lang="ru-RU" sz="1800" kern="1200" dirty="0">
                          <a:solidFill>
                            <a:srgbClr val="000000"/>
                          </a:solidFill>
                          <a:effectLst/>
                          <a:latin typeface="Arial" panose="020B0604020202020204" pitchFamily="34" charset="0"/>
                          <a:ea typeface="+mn-ea"/>
                        </a:rPr>
                        <a:t>значений величин </a:t>
                      </a:r>
                      <a:r>
                        <a:rPr lang="ru-RU" sz="1800" b="1" kern="1200" dirty="0">
                          <a:solidFill>
                            <a:srgbClr val="000000"/>
                          </a:solidFill>
                          <a:effectLst/>
                          <a:latin typeface="Arial" panose="020B0604020202020204" pitchFamily="34" charset="0"/>
                          <a:ea typeface="+mn-ea"/>
                        </a:rPr>
                        <a:t>одного рода (?)</a:t>
                      </a:r>
                      <a:r>
                        <a:rPr lang="ru-RU" sz="1800" kern="1200" dirty="0">
                          <a:solidFill>
                            <a:srgbClr val="000000"/>
                          </a:solidFill>
                          <a:effectLst/>
                          <a:latin typeface="Arial" panose="020B0604020202020204" pitchFamily="34" charset="0"/>
                          <a:ea typeface="+mn-ea"/>
                        </a:rPr>
                        <a:t>, которые могут быть измерены данным средством измерений или измерительной системой с </a:t>
                      </a:r>
                      <a:r>
                        <a:rPr lang="ru-RU" sz="1800" b="1" kern="1200" dirty="0">
                          <a:solidFill>
                            <a:srgbClr val="000000"/>
                          </a:solidFill>
                          <a:effectLst/>
                          <a:latin typeface="Arial" panose="020B0604020202020204" pitchFamily="34" charset="0"/>
                          <a:ea typeface="+mn-ea"/>
                        </a:rPr>
                        <a:t>указанными инструментальной неопределенностью (?) </a:t>
                      </a:r>
                      <a:r>
                        <a:rPr lang="ru-RU" sz="1800" kern="1200" dirty="0">
                          <a:solidFill>
                            <a:srgbClr val="000000"/>
                          </a:solidFill>
                          <a:effectLst/>
                          <a:latin typeface="Arial" panose="020B0604020202020204" pitchFamily="34" charset="0"/>
                          <a:ea typeface="+mn-ea"/>
                        </a:rPr>
                        <a:t>или </a:t>
                      </a:r>
                      <a:r>
                        <a:rPr lang="ru-RU" sz="1800" b="0" kern="1200" dirty="0">
                          <a:solidFill>
                            <a:srgbClr val="000000"/>
                          </a:solidFill>
                          <a:effectLst/>
                          <a:latin typeface="Arial" panose="020B0604020202020204" pitchFamily="34" charset="0"/>
                          <a:ea typeface="+mn-ea"/>
                        </a:rPr>
                        <a:t>указанными</a:t>
                      </a:r>
                      <a:r>
                        <a:rPr lang="ru-RU" sz="1800" b="1" kern="1200" dirty="0">
                          <a:solidFill>
                            <a:srgbClr val="000000"/>
                          </a:solidFill>
                          <a:effectLst/>
                          <a:latin typeface="Arial" panose="020B0604020202020204" pitchFamily="34" charset="0"/>
                          <a:ea typeface="+mn-ea"/>
                        </a:rPr>
                        <a:t> показателями точности (?) </a:t>
                      </a:r>
                      <a:r>
                        <a:rPr lang="ru-RU" sz="1800" b="0" kern="1200" dirty="0">
                          <a:solidFill>
                            <a:srgbClr val="000000"/>
                          </a:solidFill>
                          <a:effectLst/>
                          <a:latin typeface="Arial" panose="020B0604020202020204" pitchFamily="34" charset="0"/>
                          <a:ea typeface="+mn-ea"/>
                        </a:rPr>
                        <a:t>при</a:t>
                      </a:r>
                      <a:r>
                        <a:rPr lang="ru-RU" sz="1800" b="1" kern="1200" dirty="0">
                          <a:solidFill>
                            <a:srgbClr val="000000"/>
                          </a:solidFill>
                          <a:effectLst/>
                          <a:latin typeface="Arial" panose="020B0604020202020204" pitchFamily="34" charset="0"/>
                          <a:ea typeface="+mn-ea"/>
                        </a:rPr>
                        <a:t> определенных условиях (?)</a:t>
                      </a:r>
                    </a:p>
                    <a:p>
                      <a:pPr algn="l" fontAlgn="base">
                        <a:lnSpc>
                          <a:spcPct val="115000"/>
                        </a:lnSpc>
                      </a:pPr>
                      <a:r>
                        <a:rPr lang="ru-RU" sz="1800" b="1" kern="1200" dirty="0">
                          <a:solidFill>
                            <a:srgbClr val="000000"/>
                          </a:solidFill>
                          <a:effectLst/>
                          <a:latin typeface="Arial" panose="020B0604020202020204" pitchFamily="34" charset="0"/>
                          <a:ea typeface="+mn-ea"/>
                          <a:cs typeface="+mn-cs"/>
                        </a:rPr>
                        <a:t>(РМГ 29-2013)</a:t>
                      </a:r>
                      <a:endParaRPr lang="en-US" sz="1800" b="1" dirty="0">
                        <a:effectLst/>
                        <a:latin typeface="Times New Roman" panose="02020603050405020304" pitchFamily="18" charset="0"/>
                        <a:ea typeface="Times New Roman" panose="02020603050405020304" pitchFamily="18" charset="0"/>
                      </a:endParaRPr>
                    </a:p>
                    <a:p>
                      <a:pPr algn="just">
                        <a:lnSpc>
                          <a:spcPct val="115000"/>
                        </a:lnSpc>
                      </a:pPr>
                      <a:endParaRPr lang="en-US" sz="1800" dirty="0">
                        <a:solidFill>
                          <a:schemeClr val="tx1"/>
                        </a:solidFill>
                      </a:endParaRPr>
                    </a:p>
                  </a:txBody>
                  <a:tcPr/>
                </a:tc>
                <a:tc>
                  <a:txBody>
                    <a:bodyPr/>
                    <a:lstStyle/>
                    <a:p>
                      <a:pPr algn="l">
                        <a:lnSpc>
                          <a:spcPct val="115000"/>
                        </a:lnSpc>
                      </a:pPr>
                      <a:r>
                        <a:rPr lang="ru-RU" sz="1800" b="1" kern="1200" dirty="0">
                          <a:solidFill>
                            <a:srgbClr val="000000"/>
                          </a:solidFill>
                          <a:effectLst/>
                          <a:latin typeface="Arial" panose="020B0604020202020204" pitchFamily="34" charset="0"/>
                          <a:ea typeface="+mn-ea"/>
                          <a:cs typeface="+mn-cs"/>
                        </a:rPr>
                        <a:t>эффективный диапазон измерения</a:t>
                      </a:r>
                      <a:r>
                        <a:rPr lang="ru-RU" sz="1800" kern="1200" dirty="0">
                          <a:solidFill>
                            <a:srgbClr val="000000"/>
                          </a:solidFill>
                          <a:effectLst/>
                          <a:latin typeface="Arial" panose="020B0604020202020204" pitchFamily="34" charset="0"/>
                          <a:ea typeface="+mn-ea"/>
                          <a:cs typeface="+mn-cs"/>
                        </a:rPr>
                        <a:t> (</a:t>
                      </a:r>
                      <a:r>
                        <a:rPr lang="en-US" sz="1800" kern="1200" dirty="0">
                          <a:solidFill>
                            <a:srgbClr val="000000"/>
                          </a:solidFill>
                          <a:effectLst/>
                          <a:latin typeface="Arial" panose="020B0604020202020204" pitchFamily="34" charset="0"/>
                          <a:ea typeface="+mn-ea"/>
                          <a:cs typeface="+mn-cs"/>
                        </a:rPr>
                        <a:t>effective range of measurement</a:t>
                      </a:r>
                      <a:r>
                        <a:rPr lang="ru-RU" sz="1800" kern="1200" dirty="0">
                          <a:solidFill>
                            <a:srgbClr val="000000"/>
                          </a:solidFill>
                          <a:effectLst/>
                          <a:latin typeface="Arial" panose="020B0604020202020204" pitchFamily="34" charset="0"/>
                          <a:ea typeface="+mn-ea"/>
                          <a:cs typeface="+mn-cs"/>
                        </a:rPr>
                        <a:t>): диапазон значений измеряемой величины, в котором характеристики прибора удовлетворяют требованиям соответствующего стандарта</a:t>
                      </a:r>
                      <a:r>
                        <a:rPr lang="ru-RU" sz="1800" spc="4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l"/>
                      <a:r>
                        <a:rPr lang="ru-RU" sz="1800" b="1" spc="40" dirty="0">
                          <a:effectLst/>
                          <a:latin typeface="Arial" panose="020B0604020202020204" pitchFamily="34" charset="0"/>
                          <a:ea typeface="Calibri" panose="020F0502020204030204" pitchFamily="34" charset="0"/>
                        </a:rPr>
                        <a:t>(</a:t>
                      </a:r>
                      <a:r>
                        <a:rPr lang="ru-RU" sz="1800" b="1" kern="1200" dirty="0">
                          <a:solidFill>
                            <a:srgbClr val="000000"/>
                          </a:solidFill>
                          <a:effectLst/>
                          <a:latin typeface="Arial" panose="020B0604020202020204" pitchFamily="34" charset="0"/>
                          <a:ea typeface="+mn-ea"/>
                          <a:cs typeface="+mn-cs"/>
                        </a:rPr>
                        <a:t>МЭК 61526)</a:t>
                      </a:r>
                      <a:endParaRPr lang="en-US" sz="1800" b="1" dirty="0">
                        <a:solidFill>
                          <a:schemeClr val="tx1"/>
                        </a:solidFill>
                      </a:endParaRPr>
                    </a:p>
                  </a:txBody>
                  <a:tcPr/>
                </a:tc>
                <a:extLst>
                  <a:ext uri="{0D108BD9-81ED-4DB2-BD59-A6C34878D82A}">
                    <a16:rowId xmlns:a16="http://schemas.microsoft.com/office/drawing/2014/main" val="3053270909"/>
                  </a:ext>
                </a:extLst>
              </a:tr>
            </a:tbl>
          </a:graphicData>
        </a:graphic>
      </p:graphicFrame>
    </p:spTree>
    <p:extLst>
      <p:ext uri="{BB962C8B-B14F-4D97-AF65-F5344CB8AC3E}">
        <p14:creationId xmlns:p14="http://schemas.microsoft.com/office/powerpoint/2010/main" val="428536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Пример: Проверка характеристики</a:t>
            </a:r>
            <a:endParaRPr lang="en-US" altLang="en-US" sz="2800" dirty="0">
              <a:solidFill>
                <a:schemeClr val="accent3"/>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3" name="Таблица 3">
            <a:extLst>
              <a:ext uri="{FF2B5EF4-FFF2-40B4-BE49-F238E27FC236}">
                <a16:creationId xmlns:a16="http://schemas.microsoft.com/office/drawing/2014/main" id="{B57E55DD-45A4-8D46-8FD2-CCE6EE726AC2}"/>
              </a:ext>
            </a:extLst>
          </p:cNvPr>
          <p:cNvGraphicFramePr>
            <a:graphicFrameLocks noGrp="1"/>
          </p:cNvGraphicFramePr>
          <p:nvPr>
            <p:extLst>
              <p:ext uri="{D42A27DB-BD31-4B8C-83A1-F6EECF244321}">
                <p14:modId xmlns:p14="http://schemas.microsoft.com/office/powerpoint/2010/main" val="2839647905"/>
              </p:ext>
            </p:extLst>
          </p:nvPr>
        </p:nvGraphicFramePr>
        <p:xfrm>
          <a:off x="333872" y="1441636"/>
          <a:ext cx="8219256" cy="4996552"/>
        </p:xfrm>
        <a:graphic>
          <a:graphicData uri="http://schemas.openxmlformats.org/drawingml/2006/table">
            <a:tbl>
              <a:tblPr firstRow="1" bandRow="1">
                <a:tableStyleId>{5C22544A-7EE6-4342-B048-85BDC9FD1C3A}</a:tableStyleId>
              </a:tblPr>
              <a:tblGrid>
                <a:gridCol w="2604669">
                  <a:extLst>
                    <a:ext uri="{9D8B030D-6E8A-4147-A177-3AD203B41FA5}">
                      <a16:colId xmlns:a16="http://schemas.microsoft.com/office/drawing/2014/main" val="1041610299"/>
                    </a:ext>
                  </a:extLst>
                </a:gridCol>
                <a:gridCol w="2713579">
                  <a:extLst>
                    <a:ext uri="{9D8B030D-6E8A-4147-A177-3AD203B41FA5}">
                      <a16:colId xmlns:a16="http://schemas.microsoft.com/office/drawing/2014/main" val="420344461"/>
                    </a:ext>
                  </a:extLst>
                </a:gridCol>
                <a:gridCol w="1954560">
                  <a:extLst>
                    <a:ext uri="{9D8B030D-6E8A-4147-A177-3AD203B41FA5}">
                      <a16:colId xmlns:a16="http://schemas.microsoft.com/office/drawing/2014/main" val="793341093"/>
                    </a:ext>
                  </a:extLst>
                </a:gridCol>
                <a:gridCol w="946448">
                  <a:extLst>
                    <a:ext uri="{9D8B030D-6E8A-4147-A177-3AD203B41FA5}">
                      <a16:colId xmlns:a16="http://schemas.microsoft.com/office/drawing/2014/main" val="3874755965"/>
                    </a:ext>
                  </a:extLst>
                </a:gridCol>
              </a:tblGrid>
              <a:tr h="1156072">
                <a:tc gridSpan="4">
                  <a:txBody>
                    <a:bodyPr/>
                    <a:lstStyle/>
                    <a:p>
                      <a:pPr algn="ctr"/>
                      <a:r>
                        <a:rPr kumimoji="0" lang="ru-RU" sz="2000" b="1" i="0" u="none" strike="noStrike" kern="1200" cap="none" spc="0" normalizeH="0" baseline="0" noProof="0" dirty="0">
                          <a:ln>
                            <a:noFill/>
                          </a:ln>
                          <a:solidFill>
                            <a:srgbClr val="000000"/>
                          </a:solidFill>
                          <a:effectLst/>
                          <a:uLnTx/>
                          <a:uFillTx/>
                          <a:latin typeface="+mn-lt"/>
                          <a:ea typeface="+mn-ea"/>
                          <a:cs typeface="+mn-cs"/>
                        </a:rPr>
                        <a:t>«Эффективный диапазон измерения мощности </a:t>
                      </a:r>
                      <a:r>
                        <a:rPr kumimoji="0" lang="ru-RU" sz="2000" b="1" i="0" u="none" strike="noStrike" kern="1200" cap="none" spc="0" normalizeH="0" baseline="0" noProof="0" dirty="0" err="1">
                          <a:ln>
                            <a:noFill/>
                          </a:ln>
                          <a:solidFill>
                            <a:srgbClr val="000000"/>
                          </a:solidFill>
                          <a:effectLst/>
                          <a:uLnTx/>
                          <a:uFillTx/>
                          <a:latin typeface="+mn-lt"/>
                          <a:ea typeface="+mn-ea"/>
                          <a:cs typeface="+mn-cs"/>
                        </a:rPr>
                        <a:t>амбиентного</a:t>
                      </a:r>
                      <a:r>
                        <a:rPr kumimoji="0" lang="ru-RU" sz="2000" b="1" i="0" u="none" strike="noStrike" kern="1200" cap="none" spc="0" normalizeH="0" baseline="0" noProof="0" dirty="0">
                          <a:ln>
                            <a:noFill/>
                          </a:ln>
                          <a:solidFill>
                            <a:srgbClr val="000000"/>
                          </a:solidFill>
                          <a:effectLst/>
                          <a:uLnTx/>
                          <a:uFillTx/>
                          <a:latin typeface="+mn-lt"/>
                          <a:ea typeface="+mn-ea"/>
                          <a:cs typeface="+mn-cs"/>
                        </a:rPr>
                        <a:t> эквивалента дозы» переносного дозиметра по стандарту МЭК 60846-1</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97561728"/>
                  </a:ext>
                </a:extLst>
              </a:tr>
              <a:tr h="1156072">
                <a:tc>
                  <a:txBody>
                    <a:bodyPr/>
                    <a:lstStyle/>
                    <a:p>
                      <a:r>
                        <a:rPr lang="ru-RU" b="1" dirty="0"/>
                        <a:t>Пределы диапазона измерения:</a:t>
                      </a:r>
                      <a:endParaRPr lang="en-US" b="1" dirty="0"/>
                    </a:p>
                  </a:txBody>
                  <a:tcPr/>
                </a:tc>
                <a:tc>
                  <a:txBody>
                    <a:bodyPr/>
                    <a:lstStyle/>
                    <a:p>
                      <a:r>
                        <a:rPr lang="ru-RU" b="1" dirty="0"/>
                        <a:t>(Минимальный) допустимый диапазон влияющей величины</a:t>
                      </a:r>
                      <a:endParaRPr lang="en-US" b="1" dirty="0"/>
                    </a:p>
                  </a:txBody>
                  <a:tcPr/>
                </a:tc>
                <a:tc>
                  <a:txBody>
                    <a:bodyPr/>
                    <a:lstStyle/>
                    <a:p>
                      <a:r>
                        <a:rPr lang="ru-RU" b="1" dirty="0"/>
                        <a:t>Пределы изменений относительного отклика</a:t>
                      </a:r>
                      <a:endParaRPr lang="en-US" b="1" dirty="0"/>
                    </a:p>
                  </a:txBody>
                  <a:tcPr/>
                </a:tc>
                <a:tc>
                  <a:txBody>
                    <a:bodyPr/>
                    <a:lstStyle/>
                    <a:p>
                      <a:endParaRPr lang="en-US"/>
                    </a:p>
                  </a:txBody>
                  <a:tcPr/>
                </a:tc>
                <a:extLst>
                  <a:ext uri="{0D108BD9-81ED-4DB2-BD59-A6C34878D82A}">
                    <a16:rowId xmlns:a16="http://schemas.microsoft.com/office/drawing/2014/main" val="494043101"/>
                  </a:ext>
                </a:extLst>
              </a:tr>
              <a:tr h="1156072">
                <a:tc>
                  <a:txBody>
                    <a:bodyPr/>
                    <a:lstStyle/>
                    <a:p>
                      <a:r>
                        <a:rPr kumimoji="0" lang="ru-RU" sz="1800" b="0" i="1" u="none" strike="noStrike" kern="1200" cap="none" spc="0" normalizeH="0" baseline="0" noProof="0" dirty="0">
                          <a:ln>
                            <a:noFill/>
                          </a:ln>
                          <a:solidFill>
                            <a:srgbClr val="000000"/>
                          </a:solidFill>
                          <a:effectLst/>
                          <a:uLnTx/>
                          <a:uFillTx/>
                          <a:latin typeface="+mn-lt"/>
                          <a:ea typeface="+mn-ea"/>
                          <a:cs typeface="+mn-cs"/>
                        </a:rPr>
                        <a:t>Нижний п</a:t>
                      </a:r>
                      <a:r>
                        <a:rPr lang="ru-RU" i="1" dirty="0"/>
                        <a:t>редел</a:t>
                      </a:r>
                      <a:r>
                        <a:rPr lang="ru-RU" dirty="0"/>
                        <a:t>: Коэффициент вариации: мощность дозы</a:t>
                      </a:r>
                    </a:p>
                    <a:p>
                      <a:endParaRPr lang="en-US" dirty="0"/>
                    </a:p>
                  </a:txBody>
                  <a:tcPr/>
                </a:tc>
                <a:tc>
                  <a:txBody>
                    <a:bodyPr/>
                    <a:lstStyle/>
                    <a:p>
                      <a:endParaRPr lang="ru-RU" i="1" dirty="0"/>
                    </a:p>
                    <a:p>
                      <a:r>
                        <a:rPr lang="ru-RU" i="1" dirty="0"/>
                        <a:t>Н = Н</a:t>
                      </a:r>
                      <a:r>
                        <a:rPr lang="ru-RU" sz="1400" i="1" dirty="0"/>
                        <a:t>0</a:t>
                      </a:r>
                    </a:p>
                    <a:p>
                      <a:r>
                        <a:rPr lang="ru-RU" sz="1800" i="1" dirty="0"/>
                        <a:t>Н</a:t>
                      </a:r>
                      <a:r>
                        <a:rPr lang="ru-RU" sz="1400" i="1" dirty="0"/>
                        <a:t>0</a:t>
                      </a:r>
                      <a:r>
                        <a:rPr lang="ru-RU" sz="1800" i="1" dirty="0"/>
                        <a:t> </a:t>
                      </a:r>
                      <a:r>
                        <a:rPr lang="en-US" sz="1800" i="1" dirty="0"/>
                        <a:t>&lt;</a:t>
                      </a:r>
                      <a:r>
                        <a:rPr lang="ru-RU" sz="1800" i="1" dirty="0"/>
                        <a:t> Н</a:t>
                      </a:r>
                      <a:r>
                        <a:rPr lang="en-US" sz="1800" i="1" dirty="0"/>
                        <a:t> &lt; 11</a:t>
                      </a:r>
                      <a:r>
                        <a:rPr lang="ru-RU" sz="1800" i="1" dirty="0"/>
                        <a:t>хН</a:t>
                      </a:r>
                      <a:r>
                        <a:rPr lang="ru-RU" sz="1400" i="1" dirty="0"/>
                        <a:t>0</a:t>
                      </a:r>
                    </a:p>
                    <a:p>
                      <a:r>
                        <a:rPr lang="ru-RU" sz="1800" i="1" dirty="0"/>
                        <a:t>Н </a:t>
                      </a:r>
                      <a:r>
                        <a:rPr lang="en-US" sz="1800" i="1" u="sng" dirty="0"/>
                        <a:t>&gt;</a:t>
                      </a:r>
                      <a:r>
                        <a:rPr lang="en-US" sz="1800" i="1" dirty="0"/>
                        <a:t> 11</a:t>
                      </a:r>
                      <a:r>
                        <a:rPr lang="ru-RU" sz="1800" i="1" dirty="0"/>
                        <a:t>хН</a:t>
                      </a:r>
                      <a:r>
                        <a:rPr lang="ru-RU" sz="1400" i="1" dirty="0"/>
                        <a:t>0</a:t>
                      </a:r>
                      <a:endParaRPr lang="en-US" sz="1400" i="1" dirty="0"/>
                    </a:p>
                  </a:txBody>
                  <a:tcPr/>
                </a:tc>
                <a:tc>
                  <a:txBody>
                    <a:bodyPr/>
                    <a:lstStyle/>
                    <a:p>
                      <a:endParaRPr lang="ru-RU" dirty="0"/>
                    </a:p>
                    <a:p>
                      <a:r>
                        <a:rPr lang="ru-RU" dirty="0"/>
                        <a:t>15 %</a:t>
                      </a:r>
                    </a:p>
                    <a:p>
                      <a:r>
                        <a:rPr lang="ru-RU" dirty="0"/>
                        <a:t>(16 – </a:t>
                      </a:r>
                      <a:r>
                        <a:rPr lang="ru-RU" i="1" dirty="0"/>
                        <a:t>Н / Н</a:t>
                      </a:r>
                      <a:r>
                        <a:rPr lang="ru-RU" sz="1400" i="1" dirty="0"/>
                        <a:t>0</a:t>
                      </a:r>
                      <a:r>
                        <a:rPr lang="ru-RU" dirty="0"/>
                        <a:t>) %</a:t>
                      </a:r>
                    </a:p>
                    <a:p>
                      <a:r>
                        <a:rPr lang="ru-RU" dirty="0"/>
                        <a:t>5 %</a:t>
                      </a:r>
                      <a:endParaRPr lang="en-US" dirty="0"/>
                    </a:p>
                  </a:txBody>
                  <a:tcPr/>
                </a:tc>
                <a:tc>
                  <a:txBody>
                    <a:bodyPr/>
                    <a:lstStyle/>
                    <a:p>
                      <a:endParaRPr lang="en-US" dirty="0"/>
                    </a:p>
                  </a:txBody>
                  <a:tcPr/>
                </a:tc>
                <a:extLst>
                  <a:ext uri="{0D108BD9-81ED-4DB2-BD59-A6C34878D82A}">
                    <a16:rowId xmlns:a16="http://schemas.microsoft.com/office/drawing/2014/main" val="2906096597"/>
                  </a:ext>
                </a:extLst>
              </a:tr>
              <a:tr h="1156072">
                <a:tc>
                  <a:txBody>
                    <a:bodyPr/>
                    <a:lstStyle/>
                    <a:p>
                      <a:r>
                        <a:rPr lang="ru-RU" i="1" dirty="0"/>
                        <a:t>Верхний предел:</a:t>
                      </a:r>
                    </a:p>
                    <a:p>
                      <a:r>
                        <a:rPr lang="ru-RU" dirty="0"/>
                        <a:t>Линейность</a:t>
                      </a:r>
                      <a:endParaRPr lang="en-US" dirty="0"/>
                    </a:p>
                  </a:txBody>
                  <a:tcPr/>
                </a:tc>
                <a:tc>
                  <a:txBody>
                    <a:bodyPr/>
                    <a:lstStyle/>
                    <a:p>
                      <a:r>
                        <a:rPr lang="ru-RU" sz="1800" dirty="0">
                          <a:solidFill>
                            <a:srgbClr val="000000"/>
                          </a:solidFill>
                          <a:effectLst/>
                          <a:latin typeface="Arial" panose="020B0604020202020204" pitchFamily="34" charset="0"/>
                          <a:ea typeface="Times New Roman" panose="02020603050405020304" pitchFamily="18" charset="0"/>
                        </a:rPr>
                        <a:t>Три порядка величины, вкл. 10 </a:t>
                      </a:r>
                      <a:r>
                        <a:rPr lang="ru-RU" sz="1800" dirty="0" err="1">
                          <a:solidFill>
                            <a:srgbClr val="000000"/>
                          </a:solidFill>
                          <a:effectLst/>
                          <a:latin typeface="Arial" panose="020B0604020202020204" pitchFamily="34" charset="0"/>
                          <a:ea typeface="Times New Roman" panose="02020603050405020304" pitchFamily="18" charset="0"/>
                        </a:rPr>
                        <a:t>мкЗв</a:t>
                      </a:r>
                      <a:r>
                        <a:rPr lang="ru-RU" sz="1800" dirty="0">
                          <a:solidFill>
                            <a:srgbClr val="000000"/>
                          </a:solidFill>
                          <a:effectLst/>
                          <a:latin typeface="Arial" panose="020B0604020202020204" pitchFamily="34" charset="0"/>
                          <a:ea typeface="Times New Roman" panose="02020603050405020304" pitchFamily="18" charset="0"/>
                        </a:rPr>
                        <a:t> ч</a:t>
                      </a:r>
                      <a:r>
                        <a:rPr lang="ru-RU" sz="1800" baseline="30000" dirty="0">
                          <a:solidFill>
                            <a:srgbClr val="000000"/>
                          </a:solidFill>
                          <a:effectLst/>
                          <a:latin typeface="Arial" panose="020B0604020202020204" pitchFamily="34" charset="0"/>
                          <a:ea typeface="Times New Roman" panose="02020603050405020304" pitchFamily="18" charset="0"/>
                        </a:rPr>
                        <a:t>–1</a:t>
                      </a:r>
                      <a:r>
                        <a:rPr lang="ru-RU" sz="1800" dirty="0">
                          <a:solidFill>
                            <a:srgbClr val="000000"/>
                          </a:solidFill>
                          <a:effectLst/>
                          <a:latin typeface="Arial" panose="020B0604020202020204" pitchFamily="34" charset="0"/>
                          <a:ea typeface="Times New Roman" panose="02020603050405020304" pitchFamily="18" charset="0"/>
                        </a:rPr>
                        <a:t> и </a:t>
                      </a:r>
                    </a:p>
                    <a:p>
                      <a:r>
                        <a:rPr lang="ru-RU" sz="1800" dirty="0">
                          <a:solidFill>
                            <a:srgbClr val="000000"/>
                          </a:solidFill>
                          <a:effectLst/>
                          <a:latin typeface="Arial" panose="020B0604020202020204" pitchFamily="34" charset="0"/>
                          <a:ea typeface="Times New Roman" panose="02020603050405020304" pitchFamily="18" charset="0"/>
                        </a:rPr>
                        <a:t>100 </a:t>
                      </a:r>
                      <a:r>
                        <a:rPr lang="ru-RU" sz="1800" dirty="0" err="1">
                          <a:solidFill>
                            <a:srgbClr val="000000"/>
                          </a:solidFill>
                          <a:effectLst/>
                          <a:latin typeface="Arial" panose="020B0604020202020204" pitchFamily="34" charset="0"/>
                          <a:ea typeface="Times New Roman" panose="02020603050405020304" pitchFamily="18" charset="0"/>
                        </a:rPr>
                        <a:t>мкЗв</a:t>
                      </a:r>
                      <a:r>
                        <a:rPr lang="ru-RU" sz="1800" dirty="0">
                          <a:solidFill>
                            <a:srgbClr val="000000"/>
                          </a:solidFill>
                          <a:effectLst/>
                          <a:latin typeface="Arial" panose="020B0604020202020204" pitchFamily="34" charset="0"/>
                          <a:ea typeface="Times New Roman" panose="02020603050405020304" pitchFamily="18" charset="0"/>
                        </a:rPr>
                        <a:t> </a:t>
                      </a:r>
                    </a:p>
                    <a:p>
                      <a:endParaRPr lang="en-US" dirty="0"/>
                    </a:p>
                  </a:txBody>
                  <a:tcPr/>
                </a:tc>
                <a:tc>
                  <a:txBody>
                    <a:bodyPr/>
                    <a:lstStyle/>
                    <a:p>
                      <a:r>
                        <a:rPr lang="ru-RU" dirty="0"/>
                        <a:t>от –15 % до +22 %</a:t>
                      </a:r>
                      <a:endParaRPr lang="en-US" dirty="0"/>
                    </a:p>
                  </a:txBody>
                  <a:tcPr/>
                </a:tc>
                <a:tc>
                  <a:txBody>
                    <a:bodyPr/>
                    <a:lstStyle/>
                    <a:p>
                      <a:endParaRPr lang="en-US" dirty="0"/>
                    </a:p>
                  </a:txBody>
                  <a:tcPr/>
                </a:tc>
                <a:extLst>
                  <a:ext uri="{0D108BD9-81ED-4DB2-BD59-A6C34878D82A}">
                    <a16:rowId xmlns:a16="http://schemas.microsoft.com/office/drawing/2014/main" val="2582470956"/>
                  </a:ext>
                </a:extLst>
              </a:tr>
            </a:tbl>
          </a:graphicData>
        </a:graphic>
      </p:graphicFrame>
    </p:spTree>
    <p:extLst>
      <p:ext uri="{BB962C8B-B14F-4D97-AF65-F5344CB8AC3E}">
        <p14:creationId xmlns:p14="http://schemas.microsoft.com/office/powerpoint/2010/main" val="225761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590872" y="692274"/>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5)</a:t>
            </a:r>
            <a:r>
              <a:rPr kumimoji="0" lang="ru-RU" sz="28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j-ea"/>
                <a:cs typeface="Arial"/>
              </a:rPr>
              <a:t>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756926545"/>
              </p:ext>
            </p:extLst>
          </p:nvPr>
        </p:nvGraphicFramePr>
        <p:xfrm>
          <a:off x="323528" y="1556792"/>
          <a:ext cx="8513150" cy="4540463"/>
        </p:xfrm>
        <a:graphic>
          <a:graphicData uri="http://schemas.openxmlformats.org/drawingml/2006/table">
            <a:tbl>
              <a:tblPr firstRow="1" bandRow="1">
                <a:tableStyleId>{5C22544A-7EE6-4342-B048-85BDC9FD1C3A}</a:tableStyleId>
              </a:tblPr>
              <a:tblGrid>
                <a:gridCol w="1568166">
                  <a:extLst>
                    <a:ext uri="{9D8B030D-6E8A-4147-A177-3AD203B41FA5}">
                      <a16:colId xmlns:a16="http://schemas.microsoft.com/office/drawing/2014/main" val="4090781162"/>
                    </a:ext>
                  </a:extLst>
                </a:gridCol>
                <a:gridCol w="3472394">
                  <a:extLst>
                    <a:ext uri="{9D8B030D-6E8A-4147-A177-3AD203B41FA5}">
                      <a16:colId xmlns:a16="http://schemas.microsoft.com/office/drawing/2014/main" val="3880520521"/>
                    </a:ext>
                  </a:extLst>
                </a:gridCol>
                <a:gridCol w="3472590">
                  <a:extLst>
                    <a:ext uri="{9D8B030D-6E8A-4147-A177-3AD203B41FA5}">
                      <a16:colId xmlns:a16="http://schemas.microsoft.com/office/drawing/2014/main" val="3564525435"/>
                    </a:ext>
                  </a:extLst>
                </a:gridCol>
              </a:tblGrid>
              <a:tr h="65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Характеристика</a:t>
                      </a:r>
                      <a:endParaRPr lang="en-US" dirty="0">
                        <a:solidFill>
                          <a:schemeClr val="tx1"/>
                        </a:solidFill>
                      </a:endParaRPr>
                    </a:p>
                  </a:txBody>
                  <a:tcPr/>
                </a:tc>
                <a:tc gridSpan="2">
                  <a:txBody>
                    <a:bodyPr/>
                    <a:lstStyle/>
                    <a:p>
                      <a:pPr algn="ctr"/>
                      <a:r>
                        <a:rPr lang="ru-RU" dirty="0">
                          <a:solidFill>
                            <a:schemeClr val="tx1"/>
                          </a:solidFill>
                        </a:rPr>
                        <a:t>Определение </a:t>
                      </a:r>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405742">
                <a:tc>
                  <a:txBody>
                    <a:bodyPr/>
                    <a:lstStyle/>
                    <a:p>
                      <a:pPr algn="ct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chemeClr val="tx1"/>
                          </a:solidFill>
                        </a:rPr>
                        <a:t>российское</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2467221">
                <a:tc>
                  <a:txBody>
                    <a:bodyPr/>
                    <a:lstStyle/>
                    <a:p>
                      <a:r>
                        <a:rPr lang="ru-RU" sz="1800" b="1" kern="1200" dirty="0">
                          <a:solidFill>
                            <a:srgbClr val="000000"/>
                          </a:solidFill>
                          <a:effectLst/>
                          <a:latin typeface="Arial" panose="020B0604020202020204" pitchFamily="34" charset="0"/>
                          <a:ea typeface="+mn-ea"/>
                          <a:cs typeface="+mn-cs"/>
                        </a:rPr>
                        <a:t>влияющая величина </a:t>
                      </a:r>
                      <a:endParaRPr lang="en-US" dirty="0">
                        <a:solidFill>
                          <a:schemeClr val="tx1"/>
                        </a:solidFill>
                      </a:endParaRPr>
                    </a:p>
                  </a:txBody>
                  <a:tcPr/>
                </a:tc>
                <a:tc>
                  <a:txBody>
                    <a:bodyPr/>
                    <a:lstStyle/>
                    <a:p>
                      <a:pPr algn="l">
                        <a:lnSpc>
                          <a:spcPct val="115000"/>
                        </a:lnSpc>
                      </a:pPr>
                      <a:r>
                        <a:rPr lang="ru-RU" sz="1800" b="1" kern="1200" dirty="0">
                          <a:solidFill>
                            <a:srgbClr val="000000"/>
                          </a:solidFill>
                          <a:effectLst/>
                          <a:latin typeface="Arial" panose="020B0604020202020204" pitchFamily="34" charset="0"/>
                          <a:ea typeface="+mn-ea"/>
                          <a:cs typeface="+mn-cs"/>
                        </a:rPr>
                        <a:t>влияющая величина </a:t>
                      </a:r>
                      <a:r>
                        <a:rPr lang="ru-RU" sz="1800" kern="1200" dirty="0">
                          <a:solidFill>
                            <a:srgbClr val="000000"/>
                          </a:solidFill>
                          <a:effectLst/>
                          <a:latin typeface="Arial" panose="020B0604020202020204" pitchFamily="34" charset="0"/>
                          <a:ea typeface="+mn-ea"/>
                          <a:cs typeface="+mn-cs"/>
                        </a:rPr>
                        <a:t>(</a:t>
                      </a:r>
                      <a:r>
                        <a:rPr lang="en-US" sz="1800" kern="1200" dirty="0">
                          <a:solidFill>
                            <a:srgbClr val="000000"/>
                          </a:solidFill>
                          <a:effectLst/>
                          <a:latin typeface="Arial" panose="020B0604020202020204" pitchFamily="34" charset="0"/>
                          <a:ea typeface="+mn-ea"/>
                          <a:cs typeface="+mn-cs"/>
                        </a:rPr>
                        <a:t>influence quantity</a:t>
                      </a:r>
                      <a:r>
                        <a:rPr lang="ru-RU" sz="1800" kern="1200" dirty="0">
                          <a:solidFill>
                            <a:srgbClr val="000000"/>
                          </a:solidFill>
                          <a:effectLst/>
                          <a:latin typeface="Arial" panose="020B0604020202020204" pitchFamily="34" charset="0"/>
                          <a:ea typeface="+mn-ea"/>
                          <a:cs typeface="+mn-cs"/>
                        </a:rPr>
                        <a:t>):</a:t>
                      </a:r>
                      <a:r>
                        <a:rPr lang="ru-RU" sz="1800" b="1" kern="1200" dirty="0">
                          <a:solidFill>
                            <a:srgbClr val="000000"/>
                          </a:solidFill>
                          <a:effectLst/>
                          <a:latin typeface="Arial" panose="020B0604020202020204" pitchFamily="34" charset="0"/>
                          <a:ea typeface="+mn-ea"/>
                          <a:cs typeface="+mn-cs"/>
                        </a:rPr>
                        <a:t> </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величина, которая при прямом измерении не влияет на величину, которая фактически измеряется, но влияет на соотношение между показанием и результатом измерения </a:t>
                      </a:r>
                    </a:p>
                    <a:p>
                      <a:pPr algn="l">
                        <a:lnSpc>
                          <a:spcPct val="115000"/>
                        </a:lnSpc>
                      </a:pPr>
                      <a:r>
                        <a:rPr lang="ru-RU" sz="1800" b="1" kern="1200" dirty="0">
                          <a:solidFill>
                            <a:srgbClr val="000000"/>
                          </a:solidFill>
                          <a:effectLst/>
                          <a:latin typeface="Arial" panose="020B0604020202020204" pitchFamily="34" charset="0"/>
                          <a:ea typeface="+mn-ea"/>
                          <a:cs typeface="+mn-cs"/>
                        </a:rPr>
                        <a:t>(РМГ 29-2013)</a:t>
                      </a:r>
                      <a:endParaRPr lang="en-US" sz="1800" b="1" dirty="0">
                        <a:effectLst/>
                        <a:latin typeface="Times New Roman" panose="02020603050405020304" pitchFamily="18" charset="0"/>
                        <a:ea typeface="Times New Roman" panose="02020603050405020304" pitchFamily="18" charset="0"/>
                      </a:endParaRPr>
                    </a:p>
                  </a:txBody>
                  <a:tcPr/>
                </a:tc>
                <a:tc>
                  <a:txBody>
                    <a:bodyPr/>
                    <a:lstStyle/>
                    <a:p>
                      <a:pPr algn="l">
                        <a:lnSpc>
                          <a:spcPct val="115000"/>
                        </a:lnSpc>
                      </a:pPr>
                      <a:r>
                        <a:rPr lang="ru-RU" sz="1800" b="1" kern="1200" dirty="0">
                          <a:solidFill>
                            <a:srgbClr val="000000"/>
                          </a:solidFill>
                          <a:effectLst/>
                          <a:latin typeface="Arial" panose="020B0604020202020204" pitchFamily="34" charset="0"/>
                          <a:ea typeface="+mn-ea"/>
                          <a:cs typeface="+mn-cs"/>
                        </a:rPr>
                        <a:t>влияющая величина </a:t>
                      </a:r>
                      <a:r>
                        <a:rPr lang="ru-RU" sz="1800" kern="1200" dirty="0">
                          <a:solidFill>
                            <a:srgbClr val="000000"/>
                          </a:solidFill>
                          <a:effectLst/>
                          <a:latin typeface="Arial" panose="020B0604020202020204" pitchFamily="34" charset="0"/>
                          <a:ea typeface="+mn-ea"/>
                          <a:cs typeface="+mn-cs"/>
                        </a:rPr>
                        <a:t>(</a:t>
                      </a:r>
                      <a:r>
                        <a:rPr lang="en-US" sz="1800" kern="1200" dirty="0">
                          <a:solidFill>
                            <a:srgbClr val="000000"/>
                          </a:solidFill>
                          <a:effectLst/>
                          <a:latin typeface="Arial" panose="020B0604020202020204" pitchFamily="34" charset="0"/>
                          <a:ea typeface="+mn-ea"/>
                          <a:cs typeface="+mn-cs"/>
                        </a:rPr>
                        <a:t>influence quantity</a:t>
                      </a:r>
                      <a:r>
                        <a:rPr lang="ru-RU" sz="1800" kern="1200" dirty="0">
                          <a:solidFill>
                            <a:srgbClr val="000000"/>
                          </a:solidFill>
                          <a:effectLst/>
                          <a:latin typeface="Arial" panose="020B0604020202020204" pitchFamily="34" charset="0"/>
                          <a:ea typeface="+mn-ea"/>
                          <a:cs typeface="+mn-cs"/>
                        </a:rPr>
                        <a:t>): величина, которая при прямом измерении не влияет на величину, которая фактически измеряется, но влияет на соотношение между показанием и результатом измерения </a:t>
                      </a:r>
                      <a:endParaRPr lang="en-US" sz="2800" dirty="0">
                        <a:effectLst/>
                        <a:latin typeface="Times New Roman" panose="02020603050405020304" pitchFamily="18" charset="0"/>
                        <a:ea typeface="Times New Roman" panose="02020603050405020304" pitchFamily="18" charset="0"/>
                      </a:endParaRPr>
                    </a:p>
                    <a:p>
                      <a:r>
                        <a:rPr kumimoji="0" lang="ru-RU" sz="1800" b="1" i="0" u="none" strike="noStrike" kern="1200" cap="none" spc="0" normalizeH="0" baseline="0" noProof="0" dirty="0">
                          <a:ln>
                            <a:noFill/>
                          </a:ln>
                          <a:solidFill>
                            <a:srgbClr val="000000"/>
                          </a:solidFill>
                          <a:effectLst/>
                          <a:uLnTx/>
                          <a:uFillTx/>
                          <a:latin typeface="+mn-lt"/>
                          <a:ea typeface="+mn-ea"/>
                          <a:cs typeface="+mn-cs"/>
                        </a:rPr>
                        <a:t>(</a:t>
                      </a:r>
                      <a:r>
                        <a:rPr lang="en-US" sz="1800" b="1" kern="1200" dirty="0">
                          <a:solidFill>
                            <a:srgbClr val="000000"/>
                          </a:solidFill>
                          <a:effectLst/>
                          <a:latin typeface="Arial" panose="020B0604020202020204" pitchFamily="34" charset="0"/>
                          <a:ea typeface="+mn-ea"/>
                          <a:cs typeface="+mn-cs"/>
                        </a:rPr>
                        <a:t>VIM</a:t>
                      </a:r>
                      <a:r>
                        <a:rPr kumimoji="0" lang="ru-RU" sz="1800" b="1" i="0" u="none" strike="noStrike" kern="1200" cap="none" spc="0" normalizeH="0" baseline="0" noProof="0" dirty="0">
                          <a:ln>
                            <a:noFill/>
                          </a:ln>
                          <a:solidFill>
                            <a:srgbClr val="000000"/>
                          </a:solidFill>
                          <a:effectLst/>
                          <a:uLnTx/>
                          <a:uFillTx/>
                          <a:latin typeface="+mn-lt"/>
                          <a:ea typeface="+mn-ea"/>
                          <a:cs typeface="+mn-cs"/>
                        </a:rPr>
                        <a:t>)</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lang="en-US" sz="1800" b="1" dirty="0">
                        <a:solidFill>
                          <a:schemeClr val="tx1"/>
                        </a:solidFill>
                        <a:latin typeface="+mn-lt"/>
                      </a:endParaRPr>
                    </a:p>
                  </a:txBody>
                  <a:tcPr/>
                </a:tc>
                <a:extLst>
                  <a:ext uri="{0D108BD9-81ED-4DB2-BD59-A6C34878D82A}">
                    <a16:rowId xmlns:a16="http://schemas.microsoft.com/office/drawing/2014/main" val="2886381709"/>
                  </a:ext>
                </a:extLst>
              </a:tr>
            </a:tbl>
          </a:graphicData>
        </a:graphic>
      </p:graphicFrame>
    </p:spTree>
    <p:extLst>
      <p:ext uri="{BB962C8B-B14F-4D97-AF65-F5344CB8AC3E}">
        <p14:creationId xmlns:p14="http://schemas.microsoft.com/office/powerpoint/2010/main" val="104958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590872" y="548680"/>
            <a:ext cx="8229600" cy="1008112"/>
          </a:xfrm>
        </p:spPr>
        <p:txBody>
          <a:bodyPr/>
          <a:lstStyle/>
          <a:p>
            <a:pPr>
              <a:defRPr/>
            </a:pPr>
            <a:r>
              <a:rPr lang="ru-RU" sz="2400" kern="1200" dirty="0">
                <a:solidFill>
                  <a:schemeClr val="accent3"/>
                </a:solidFill>
                <a:effectLst/>
                <a:latin typeface="Arial" panose="020B0604020202020204" pitchFamily="34" charset="0"/>
                <a:ea typeface="+mn-ea"/>
                <a:cs typeface="+mn-cs"/>
              </a:rPr>
              <a:t>«Таблица 7.3 - Требования к (</a:t>
            </a:r>
            <a:r>
              <a:rPr lang="ru-RU" sz="2400" dirty="0">
                <a:solidFill>
                  <a:schemeClr val="accent3"/>
                </a:solidFill>
                <a:latin typeface="Arial" panose="020B0604020202020204" pitchFamily="34" charset="0"/>
                <a:ea typeface="+mn-ea"/>
                <a:cs typeface="+mn-cs"/>
              </a:rPr>
              <a:t>индивидуальным) </a:t>
            </a:r>
            <a:r>
              <a:rPr lang="ru-RU" sz="2400" kern="1200" dirty="0">
                <a:solidFill>
                  <a:schemeClr val="accent3"/>
                </a:solidFill>
                <a:effectLst/>
                <a:latin typeface="Arial" panose="020B0604020202020204" pitchFamily="34" charset="0"/>
                <a:ea typeface="+mn-ea"/>
                <a:cs typeface="+mn-cs"/>
              </a:rPr>
              <a:t>дозиметрам электронным </a:t>
            </a:r>
            <a:r>
              <a:rPr lang="ru-RU" sz="2400" kern="1200" dirty="0" err="1">
                <a:solidFill>
                  <a:schemeClr val="accent3"/>
                </a:solidFill>
                <a:effectLst/>
                <a:latin typeface="Arial" panose="020B0604020202020204" pitchFamily="34" charset="0"/>
                <a:ea typeface="+mn-ea"/>
                <a:cs typeface="+mn-cs"/>
              </a:rPr>
              <a:t>прямопоказывающим</a:t>
            </a:r>
            <a:r>
              <a:rPr lang="ru-RU" sz="2400" kern="1200" dirty="0">
                <a:solidFill>
                  <a:schemeClr val="accent3"/>
                </a:solidFill>
                <a:effectLst/>
                <a:latin typeface="Arial" panose="020B0604020202020204" pitchFamily="34" charset="0"/>
                <a:ea typeface="+mn-ea"/>
                <a:cs typeface="+mn-cs"/>
              </a:rPr>
              <a:t> фотонного излучения» </a:t>
            </a:r>
            <a:endParaRPr lang="en-US" altLang="en-US" sz="2400" dirty="0">
              <a:solidFill>
                <a:schemeClr val="accent3"/>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3" name="Таблица 3">
            <a:extLst>
              <a:ext uri="{FF2B5EF4-FFF2-40B4-BE49-F238E27FC236}">
                <a16:creationId xmlns:a16="http://schemas.microsoft.com/office/drawing/2014/main" id="{05C5D798-3D47-00FD-A035-E78E3A466AFA}"/>
              </a:ext>
            </a:extLst>
          </p:cNvPr>
          <p:cNvGraphicFramePr>
            <a:graphicFrameLocks noGrp="1"/>
          </p:cNvGraphicFramePr>
          <p:nvPr>
            <p:extLst>
              <p:ext uri="{D42A27DB-BD31-4B8C-83A1-F6EECF244321}">
                <p14:modId xmlns:p14="http://schemas.microsoft.com/office/powerpoint/2010/main" val="1423135296"/>
              </p:ext>
            </p:extLst>
          </p:nvPr>
        </p:nvGraphicFramePr>
        <p:xfrm>
          <a:off x="457200" y="1556792"/>
          <a:ext cx="8496944" cy="4861128"/>
        </p:xfrm>
        <a:graphic>
          <a:graphicData uri="http://schemas.openxmlformats.org/drawingml/2006/table">
            <a:tbl>
              <a:tblPr firstRow="1" bandRow="1">
                <a:tableStyleId>{5C22544A-7EE6-4342-B048-85BDC9FD1C3A}</a:tableStyleId>
              </a:tblPr>
              <a:tblGrid>
                <a:gridCol w="5050904">
                  <a:extLst>
                    <a:ext uri="{9D8B030D-6E8A-4147-A177-3AD203B41FA5}">
                      <a16:colId xmlns:a16="http://schemas.microsoft.com/office/drawing/2014/main" val="3062598012"/>
                    </a:ext>
                  </a:extLst>
                </a:gridCol>
                <a:gridCol w="3446040">
                  <a:extLst>
                    <a:ext uri="{9D8B030D-6E8A-4147-A177-3AD203B41FA5}">
                      <a16:colId xmlns:a16="http://schemas.microsoft.com/office/drawing/2014/main" val="1952140762"/>
                    </a:ext>
                  </a:extLst>
                </a:gridCol>
              </a:tblGrid>
              <a:tr h="648072">
                <a:tc>
                  <a:txBody>
                    <a:bodyPr/>
                    <a:lstStyle/>
                    <a:p>
                      <a:pPr algn="ctr"/>
                      <a:r>
                        <a:rPr lang="ru-RU" sz="1800" b="1" dirty="0">
                          <a:solidFill>
                            <a:schemeClr val="tx1"/>
                          </a:solidFill>
                        </a:rPr>
                        <a:t>Параметр</a:t>
                      </a:r>
                      <a:endParaRPr lang="en-US" sz="1800" b="1" dirty="0">
                        <a:solidFill>
                          <a:schemeClr val="tx1"/>
                        </a:solidFill>
                      </a:endParaRPr>
                    </a:p>
                  </a:txBody>
                  <a:tcPr/>
                </a:tc>
                <a:tc>
                  <a:txBody>
                    <a:bodyPr/>
                    <a:lstStyle/>
                    <a:p>
                      <a:pPr algn="ctr"/>
                      <a:r>
                        <a:rPr lang="ru-RU" sz="1800" b="1" dirty="0">
                          <a:solidFill>
                            <a:schemeClr val="tx1"/>
                          </a:solidFill>
                        </a:rPr>
                        <a:t>Значение</a:t>
                      </a:r>
                      <a:endParaRPr lang="en-US" sz="1800" b="1" dirty="0">
                        <a:solidFill>
                          <a:schemeClr val="tx1"/>
                        </a:solidFill>
                      </a:endParaRPr>
                    </a:p>
                  </a:txBody>
                  <a:tcPr/>
                </a:tc>
                <a:extLst>
                  <a:ext uri="{0D108BD9-81ED-4DB2-BD59-A6C34878D82A}">
                    <a16:rowId xmlns:a16="http://schemas.microsoft.com/office/drawing/2014/main" val="2710813927"/>
                  </a:ext>
                </a:extLst>
              </a:tr>
              <a:tr h="720080">
                <a:tc>
                  <a:txBody>
                    <a:bodyPr/>
                    <a:lstStyle/>
                    <a:p>
                      <a:r>
                        <a:rPr lang="ru-RU" sz="1800" kern="1200" dirty="0">
                          <a:solidFill>
                            <a:srgbClr val="000000"/>
                          </a:solidFill>
                          <a:effectLst/>
                          <a:latin typeface="Arial" panose="020B0604020202020204" pitchFamily="34" charset="0"/>
                          <a:ea typeface="+mn-ea"/>
                          <a:cs typeface="+mn-cs"/>
                        </a:rPr>
                        <a:t>Диапазон измерения ИЭД фотонного излучения, Зв</a:t>
                      </a:r>
                      <a:endParaRPr lang="en-US" sz="1800" dirty="0"/>
                    </a:p>
                  </a:txBody>
                  <a:tcPr/>
                </a:tc>
                <a:tc>
                  <a:txBody>
                    <a:bodyPr/>
                    <a:lstStyle/>
                    <a:p>
                      <a:r>
                        <a:rPr lang="ru-RU" sz="1800" kern="1200" dirty="0">
                          <a:solidFill>
                            <a:srgbClr val="000000"/>
                          </a:solidFill>
                          <a:effectLst/>
                          <a:latin typeface="Arial" panose="020B0604020202020204" pitchFamily="34" charset="0"/>
                          <a:ea typeface="+mn-ea"/>
                          <a:cs typeface="+mn-cs"/>
                        </a:rPr>
                        <a:t>от 1,0∙10</a:t>
                      </a:r>
                      <a:r>
                        <a:rPr lang="ru-RU" sz="1800" kern="1200" baseline="30000" dirty="0">
                          <a:solidFill>
                            <a:srgbClr val="000000"/>
                          </a:solidFill>
                          <a:effectLst/>
                          <a:latin typeface="Arial" panose="020B0604020202020204" pitchFamily="34" charset="0"/>
                          <a:ea typeface="+mn-ea"/>
                          <a:cs typeface="+mn-cs"/>
                        </a:rPr>
                        <a:t>-5</a:t>
                      </a:r>
                      <a:r>
                        <a:rPr lang="ru-RU" sz="1800" kern="1200" dirty="0">
                          <a:solidFill>
                            <a:srgbClr val="000000"/>
                          </a:solidFill>
                          <a:effectLst/>
                          <a:latin typeface="Arial" panose="020B0604020202020204" pitchFamily="34" charset="0"/>
                          <a:ea typeface="+mn-ea"/>
                          <a:cs typeface="+mn-cs"/>
                        </a:rPr>
                        <a:t> до 10</a:t>
                      </a:r>
                      <a:endParaRPr lang="en-US" sz="1800" dirty="0"/>
                    </a:p>
                  </a:txBody>
                  <a:tcPr/>
                </a:tc>
                <a:extLst>
                  <a:ext uri="{0D108BD9-81ED-4DB2-BD59-A6C34878D82A}">
                    <a16:rowId xmlns:a16="http://schemas.microsoft.com/office/drawing/2014/main" val="101810545"/>
                  </a:ext>
                </a:extLst>
              </a:tr>
              <a:tr h="792088">
                <a:tc>
                  <a:txBody>
                    <a:bodyPr/>
                    <a:lstStyle/>
                    <a:p>
                      <a:r>
                        <a:rPr lang="ru-RU" sz="1800" kern="1200" dirty="0">
                          <a:solidFill>
                            <a:srgbClr val="000000"/>
                          </a:solidFill>
                          <a:effectLst/>
                          <a:latin typeface="Arial" panose="020B0604020202020204" pitchFamily="34" charset="0"/>
                          <a:ea typeface="+mn-ea"/>
                          <a:cs typeface="+mn-cs"/>
                        </a:rPr>
                        <a:t>Допускаемая основная относительная погрешность ИЭД, не более, %</a:t>
                      </a:r>
                      <a:endParaRPr lang="en-US" sz="1800" dirty="0"/>
                    </a:p>
                  </a:txBody>
                  <a:tcPr/>
                </a:tc>
                <a:tc>
                  <a:txBody>
                    <a:bodyPr/>
                    <a:lstStyle/>
                    <a:p>
                      <a:r>
                        <a:rPr lang="ru-RU" sz="1800" u="sng" kern="1200" dirty="0">
                          <a:solidFill>
                            <a:srgbClr val="000000"/>
                          </a:solidFill>
                          <a:effectLst/>
                          <a:latin typeface="Arial" panose="020B0604020202020204" pitchFamily="34" charset="0"/>
                          <a:ea typeface="+mn-ea"/>
                          <a:cs typeface="+mn-cs"/>
                        </a:rPr>
                        <a:t>+</a:t>
                      </a:r>
                      <a:r>
                        <a:rPr lang="ru-RU" sz="1800" kern="1200" dirty="0">
                          <a:solidFill>
                            <a:srgbClr val="000000"/>
                          </a:solidFill>
                          <a:effectLst/>
                          <a:latin typeface="Arial" panose="020B0604020202020204" pitchFamily="34" charset="0"/>
                          <a:ea typeface="+mn-ea"/>
                          <a:cs typeface="+mn-cs"/>
                        </a:rPr>
                        <a:t>15*</a:t>
                      </a:r>
                      <a:endParaRPr lang="en-US" sz="1800" dirty="0"/>
                    </a:p>
                  </a:txBody>
                  <a:tcPr/>
                </a:tc>
                <a:extLst>
                  <a:ext uri="{0D108BD9-81ED-4DB2-BD59-A6C34878D82A}">
                    <a16:rowId xmlns:a16="http://schemas.microsoft.com/office/drawing/2014/main" val="2240750510"/>
                  </a:ext>
                </a:extLst>
              </a:tr>
              <a:tr h="792088">
                <a:tc>
                  <a:txBody>
                    <a:bodyPr/>
                    <a:lstStyle/>
                    <a:p>
                      <a:r>
                        <a:rPr lang="ru-RU" sz="1800" kern="1200" dirty="0">
                          <a:solidFill>
                            <a:srgbClr val="000000"/>
                          </a:solidFill>
                          <a:effectLst/>
                          <a:latin typeface="Arial" panose="020B0604020202020204" pitchFamily="34" charset="0"/>
                          <a:ea typeface="+mn-ea"/>
                          <a:cs typeface="+mn-cs"/>
                        </a:rPr>
                        <a:t>Диапазон энергий регистрируемого фотонного излучения, МэВ</a:t>
                      </a:r>
                      <a:endParaRPr lang="en-US" sz="1800" dirty="0"/>
                    </a:p>
                  </a:txBody>
                  <a:tcPr/>
                </a:tc>
                <a:tc>
                  <a:txBody>
                    <a:bodyPr/>
                    <a:lstStyle/>
                    <a:p>
                      <a:r>
                        <a:rPr lang="ru-RU" sz="1800" kern="1200" dirty="0">
                          <a:solidFill>
                            <a:srgbClr val="000000"/>
                          </a:solidFill>
                          <a:effectLst/>
                          <a:latin typeface="Arial" panose="020B0604020202020204" pitchFamily="34" charset="0"/>
                          <a:ea typeface="+mn-ea"/>
                          <a:cs typeface="+mn-cs"/>
                        </a:rPr>
                        <a:t>от 0,02 до 6,0</a:t>
                      </a:r>
                      <a:endParaRPr lang="en-US" sz="1800" dirty="0"/>
                    </a:p>
                  </a:txBody>
                  <a:tcPr/>
                </a:tc>
                <a:extLst>
                  <a:ext uri="{0D108BD9-81ED-4DB2-BD59-A6C34878D82A}">
                    <a16:rowId xmlns:a16="http://schemas.microsoft.com/office/drawing/2014/main" val="3248569900"/>
                  </a:ext>
                </a:extLst>
              </a:tr>
              <a:tr h="720080">
                <a:tc>
                  <a:txBody>
                    <a:bodyPr/>
                    <a:lstStyle/>
                    <a:p>
                      <a:r>
                        <a:rPr lang="ru-RU" sz="1800" kern="1200" dirty="0">
                          <a:solidFill>
                            <a:srgbClr val="000000"/>
                          </a:solidFill>
                          <a:effectLst/>
                          <a:latin typeface="Arial" panose="020B0604020202020204" pitchFamily="34" charset="0"/>
                          <a:ea typeface="+mn-ea"/>
                          <a:cs typeface="+mn-cs"/>
                        </a:rPr>
                        <a:t>Изменение отклика, обусловленное энергией и углом падения излучения, %, не более</a:t>
                      </a:r>
                      <a:endParaRPr lang="en-US" sz="1800" dirty="0"/>
                    </a:p>
                  </a:txBody>
                  <a:tcPr/>
                </a:tc>
                <a:tc>
                  <a:txBody>
                    <a:bodyPr/>
                    <a:lstStyle/>
                    <a:p>
                      <a:r>
                        <a:rPr lang="ru-RU" sz="1800" u="sng" kern="1200" dirty="0">
                          <a:solidFill>
                            <a:srgbClr val="000000"/>
                          </a:solidFill>
                          <a:effectLst/>
                          <a:latin typeface="Arial" panose="020B0604020202020204" pitchFamily="34" charset="0"/>
                          <a:ea typeface="+mn-ea"/>
                          <a:cs typeface="+mn-cs"/>
                        </a:rPr>
                        <a:t>+</a:t>
                      </a:r>
                      <a:r>
                        <a:rPr lang="ru-RU" sz="1800" b="1" kern="1200" dirty="0">
                          <a:solidFill>
                            <a:srgbClr val="000000"/>
                          </a:solidFill>
                          <a:effectLst/>
                          <a:latin typeface="Arial" panose="020B0604020202020204" pitchFamily="34" charset="0"/>
                          <a:ea typeface="+mn-ea"/>
                          <a:cs typeface="+mn-cs"/>
                        </a:rPr>
                        <a:t> </a:t>
                      </a:r>
                      <a:r>
                        <a:rPr lang="ru-RU" sz="1800" kern="1200" dirty="0">
                          <a:solidFill>
                            <a:srgbClr val="000000"/>
                          </a:solidFill>
                          <a:effectLst/>
                          <a:latin typeface="Arial" panose="020B0604020202020204" pitchFamily="34" charset="0"/>
                          <a:ea typeface="+mn-ea"/>
                          <a:cs typeface="+mn-cs"/>
                        </a:rPr>
                        <a:t>40**</a:t>
                      </a:r>
                      <a:endParaRPr lang="en-US" sz="1800" dirty="0"/>
                    </a:p>
                  </a:txBody>
                  <a:tcPr/>
                </a:tc>
                <a:extLst>
                  <a:ext uri="{0D108BD9-81ED-4DB2-BD59-A6C34878D82A}">
                    <a16:rowId xmlns:a16="http://schemas.microsoft.com/office/drawing/2014/main" val="847163863"/>
                  </a:ext>
                </a:extLst>
              </a:tr>
              <a:tr h="900100">
                <a:tc gridSpan="2">
                  <a:txBody>
                    <a:bodyPr/>
                    <a:lstStyle/>
                    <a:p>
                      <a:r>
                        <a:rPr lang="ru-RU" sz="1400" i="1" kern="1200" dirty="0">
                          <a:solidFill>
                            <a:srgbClr val="000000"/>
                          </a:solidFill>
                          <a:effectLst/>
                          <a:latin typeface="Arial" panose="020B0604020202020204" pitchFamily="34" charset="0"/>
                          <a:ea typeface="+mn-ea"/>
                          <a:cs typeface="+mn-cs"/>
                        </a:rPr>
                        <a:t>*Требования относятся только к измерениям в диапазоне от 100 </a:t>
                      </a:r>
                      <a:r>
                        <a:rPr lang="ru-RU" sz="1400" i="1" kern="1200" dirty="0" err="1">
                          <a:solidFill>
                            <a:srgbClr val="000000"/>
                          </a:solidFill>
                          <a:effectLst/>
                          <a:latin typeface="Arial" panose="020B0604020202020204" pitchFamily="34" charset="0"/>
                          <a:ea typeface="+mn-ea"/>
                          <a:cs typeface="+mn-cs"/>
                        </a:rPr>
                        <a:t>мкЗв</a:t>
                      </a:r>
                      <a:r>
                        <a:rPr lang="ru-RU" sz="1400" i="1" kern="1200" dirty="0">
                          <a:solidFill>
                            <a:srgbClr val="000000"/>
                          </a:solidFill>
                          <a:effectLst/>
                          <a:latin typeface="Arial" panose="020B0604020202020204" pitchFamily="34" charset="0"/>
                          <a:ea typeface="+mn-ea"/>
                          <a:cs typeface="+mn-cs"/>
                        </a:rPr>
                        <a:t> до 10 Зв при мощностях доз от 0,5 </a:t>
                      </a:r>
                      <a:r>
                        <a:rPr lang="ru-RU" sz="1400" i="1" kern="1200" dirty="0" err="1">
                          <a:solidFill>
                            <a:srgbClr val="000000"/>
                          </a:solidFill>
                          <a:effectLst/>
                          <a:latin typeface="Arial" panose="020B0604020202020204" pitchFamily="34" charset="0"/>
                          <a:ea typeface="+mn-ea"/>
                          <a:cs typeface="+mn-cs"/>
                        </a:rPr>
                        <a:t>мкЗв∙ч</a:t>
                      </a:r>
                      <a:r>
                        <a:rPr lang="ru-RU" sz="1400" i="1" kern="1200" dirty="0">
                          <a:solidFill>
                            <a:srgbClr val="000000"/>
                          </a:solidFill>
                          <a:effectLst/>
                          <a:latin typeface="Arial" panose="020B0604020202020204" pitchFamily="34" charset="0"/>
                          <a:ea typeface="+mn-ea"/>
                          <a:cs typeface="+mn-cs"/>
                        </a:rPr>
                        <a:t>–1 до 1 </a:t>
                      </a:r>
                      <a:r>
                        <a:rPr lang="ru-RU" sz="1400" i="1" kern="1200" dirty="0" err="1">
                          <a:solidFill>
                            <a:srgbClr val="000000"/>
                          </a:solidFill>
                          <a:effectLst/>
                          <a:latin typeface="Arial" panose="020B0604020202020204" pitchFamily="34" charset="0"/>
                          <a:ea typeface="+mn-ea"/>
                          <a:cs typeface="+mn-cs"/>
                        </a:rPr>
                        <a:t>Зв∙ч</a:t>
                      </a:r>
                      <a:r>
                        <a:rPr lang="ru-RU" sz="1400" i="1" kern="1200" dirty="0">
                          <a:solidFill>
                            <a:srgbClr val="000000"/>
                          </a:solidFill>
                          <a:effectLst/>
                          <a:latin typeface="Arial" panose="020B0604020202020204" pitchFamily="34" charset="0"/>
                          <a:ea typeface="+mn-ea"/>
                          <a:cs typeface="+mn-cs"/>
                        </a:rPr>
                        <a:t>–1 </a:t>
                      </a:r>
                    </a:p>
                    <a:p>
                      <a:r>
                        <a:rPr lang="ru-RU" sz="1400" i="1" kern="1200" dirty="0">
                          <a:solidFill>
                            <a:srgbClr val="000000"/>
                          </a:solidFill>
                          <a:effectLst/>
                          <a:latin typeface="Arial" panose="020B0604020202020204" pitchFamily="34" charset="0"/>
                          <a:ea typeface="+mn-ea"/>
                          <a:cs typeface="+mn-cs"/>
                        </a:rPr>
                        <a:t>** Требования относятся только к диапазону энергии от 80 кэВ до 1,5 МэВ и углам падения излучения от 0ºдо 60º</a:t>
                      </a:r>
                    </a:p>
                    <a:p>
                      <a:r>
                        <a:rPr lang="ru-RU" sz="1600" b="1" i="1" kern="1200" dirty="0">
                          <a:solidFill>
                            <a:srgbClr val="000000"/>
                          </a:solidFill>
                          <a:effectLst/>
                          <a:latin typeface="Arial" panose="020B0604020202020204" pitchFamily="34" charset="0"/>
                          <a:ea typeface="+mn-ea"/>
                          <a:cs typeface="+mn-cs"/>
                        </a:rPr>
                        <a:t>Таблица из стандарта СТО 1.1.1.01.001.0877-2020 АО «Концерн Росэнергоатом» </a:t>
                      </a:r>
                      <a:endParaRPr lang="en-US" sz="1600" b="1" i="1" dirty="0"/>
                    </a:p>
                  </a:txBody>
                  <a:tcPr/>
                </a:tc>
                <a:tc hMerge="1">
                  <a:txBody>
                    <a:bodyPr/>
                    <a:lstStyle/>
                    <a:p>
                      <a:endParaRPr lang="en-US" sz="1800" dirty="0"/>
                    </a:p>
                  </a:txBody>
                  <a:tcPr/>
                </a:tc>
                <a:extLst>
                  <a:ext uri="{0D108BD9-81ED-4DB2-BD59-A6C34878D82A}">
                    <a16:rowId xmlns:a16="http://schemas.microsoft.com/office/drawing/2014/main" val="3976755590"/>
                  </a:ext>
                </a:extLst>
              </a:tr>
            </a:tbl>
          </a:graphicData>
        </a:graphic>
      </p:graphicFrame>
    </p:spTree>
    <p:extLst>
      <p:ext uri="{BB962C8B-B14F-4D97-AF65-F5344CB8AC3E}">
        <p14:creationId xmlns:p14="http://schemas.microsoft.com/office/powerpoint/2010/main" val="348454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590872" y="692274"/>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6)</a:t>
            </a:r>
            <a:r>
              <a:rPr kumimoji="0" lang="ru-RU" sz="28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j-ea"/>
                <a:cs typeface="Arial"/>
              </a:rPr>
              <a:t>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599499857"/>
              </p:ext>
            </p:extLst>
          </p:nvPr>
        </p:nvGraphicFramePr>
        <p:xfrm>
          <a:off x="323528" y="1556792"/>
          <a:ext cx="8513150" cy="5171399"/>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4090781162"/>
                    </a:ext>
                  </a:extLst>
                </a:gridCol>
                <a:gridCol w="2160240">
                  <a:extLst>
                    <a:ext uri="{9D8B030D-6E8A-4147-A177-3AD203B41FA5}">
                      <a16:colId xmlns:a16="http://schemas.microsoft.com/office/drawing/2014/main" val="3880520521"/>
                    </a:ext>
                  </a:extLst>
                </a:gridCol>
                <a:gridCol w="4624718">
                  <a:extLst>
                    <a:ext uri="{9D8B030D-6E8A-4147-A177-3AD203B41FA5}">
                      <a16:colId xmlns:a16="http://schemas.microsoft.com/office/drawing/2014/main" val="3564525435"/>
                    </a:ext>
                  </a:extLst>
                </a:gridCol>
              </a:tblGrid>
              <a:tr h="65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Характеристика</a:t>
                      </a:r>
                      <a:endParaRPr lang="en-US" dirty="0">
                        <a:solidFill>
                          <a:schemeClr val="tx1"/>
                        </a:solidFill>
                      </a:endParaRPr>
                    </a:p>
                  </a:txBody>
                  <a:tcPr/>
                </a:tc>
                <a:tc gridSpan="2">
                  <a:txBody>
                    <a:bodyPr/>
                    <a:lstStyle/>
                    <a:p>
                      <a:pPr algn="ctr"/>
                      <a:r>
                        <a:rPr lang="ru-RU" dirty="0">
                          <a:solidFill>
                            <a:schemeClr val="tx1"/>
                          </a:solidFill>
                        </a:rPr>
                        <a:t>Определение </a:t>
                      </a:r>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405742">
                <a:tc>
                  <a:txBody>
                    <a:bodyPr/>
                    <a:lstStyle/>
                    <a:p>
                      <a:pPr algn="ct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chemeClr val="tx1"/>
                          </a:solidFill>
                        </a:rPr>
                        <a:t>российское</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2467221">
                <a:tc>
                  <a:txBody>
                    <a:bodyPr/>
                    <a:lstStyle/>
                    <a:p>
                      <a:r>
                        <a:rPr lang="ru-RU" sz="1800" b="1" kern="1200" dirty="0">
                          <a:solidFill>
                            <a:srgbClr val="000000"/>
                          </a:solidFill>
                          <a:effectLst/>
                          <a:latin typeface="Arial" panose="020B0604020202020204" pitchFamily="34" charset="0"/>
                          <a:ea typeface="+mn-ea"/>
                          <a:cs typeface="+mn-cs"/>
                        </a:rPr>
                        <a:t>минимальный диапазон допустимых значений влияющей величины</a:t>
                      </a:r>
                      <a:endParaRPr lang="en-US" dirty="0">
                        <a:solidFill>
                          <a:schemeClr val="tx1"/>
                        </a:solidFill>
                      </a:endParaRPr>
                    </a:p>
                  </a:txBody>
                  <a:tcPr/>
                </a:tc>
                <a:tc>
                  <a:txBody>
                    <a:bodyPr/>
                    <a:lstStyle/>
                    <a:p>
                      <a:pPr algn="ctr">
                        <a:lnSpc>
                          <a:spcPct val="115000"/>
                        </a:lnSpc>
                      </a:pPr>
                      <a:r>
                        <a:rPr lang="ru-RU" sz="1800" b="1" kern="1200" dirty="0">
                          <a:solidFill>
                            <a:srgbClr val="000000"/>
                          </a:solidFill>
                          <a:effectLst/>
                          <a:latin typeface="Arial" panose="020B0604020202020204" pitchFamily="34" charset="0"/>
                          <a:ea typeface="+mn-ea"/>
                          <a:cs typeface="+mn-cs"/>
                        </a:rPr>
                        <a:t>нет</a:t>
                      </a:r>
                      <a:endParaRPr lang="en-US" sz="1800" b="1" dirty="0">
                        <a:effectLst/>
                        <a:latin typeface="Times New Roman" panose="02020603050405020304" pitchFamily="18" charset="0"/>
                        <a:ea typeface="Times New Roman" panose="02020603050405020304" pitchFamily="18" charset="0"/>
                      </a:endParaRPr>
                    </a:p>
                  </a:txBody>
                  <a:tcPr/>
                </a:tc>
                <a:tc>
                  <a:txBody>
                    <a:bodyPr/>
                    <a:lstStyle/>
                    <a:p>
                      <a:pPr algn="l">
                        <a:lnSpc>
                          <a:spcPct val="115000"/>
                        </a:lnSpc>
                      </a:pPr>
                      <a:r>
                        <a:rPr lang="ru-RU" sz="1800" b="1" kern="1200" dirty="0">
                          <a:solidFill>
                            <a:srgbClr val="000000"/>
                          </a:solidFill>
                          <a:effectLst/>
                          <a:latin typeface="Arial" panose="020B0604020202020204" pitchFamily="34" charset="0"/>
                          <a:ea typeface="+mn-ea"/>
                          <a:cs typeface="+mn-cs"/>
                        </a:rPr>
                        <a:t>минимальный диапазон допустимых значений (</a:t>
                      </a:r>
                      <a:r>
                        <a:rPr lang="ru-RU" sz="1800" b="1" kern="1200" dirty="0" err="1">
                          <a:solidFill>
                            <a:srgbClr val="000000"/>
                          </a:solidFill>
                          <a:effectLst/>
                          <a:latin typeface="Arial" panose="020B0604020202020204" pitchFamily="34" charset="0"/>
                          <a:ea typeface="+mn-ea"/>
                          <a:cs typeface="+mn-cs"/>
                        </a:rPr>
                        <a:t>minimum</a:t>
                      </a:r>
                      <a:r>
                        <a:rPr lang="ru-RU" sz="1800" b="1" kern="1200" dirty="0">
                          <a:solidFill>
                            <a:srgbClr val="000000"/>
                          </a:solidFill>
                          <a:effectLst/>
                          <a:latin typeface="Arial" panose="020B0604020202020204" pitchFamily="34" charset="0"/>
                          <a:ea typeface="+mn-ea"/>
                          <a:cs typeface="+mn-cs"/>
                        </a:rPr>
                        <a:t> </a:t>
                      </a:r>
                      <a:r>
                        <a:rPr lang="ru-RU" sz="1800" b="1" kern="1200" dirty="0" err="1">
                          <a:solidFill>
                            <a:srgbClr val="000000"/>
                          </a:solidFill>
                          <a:effectLst/>
                          <a:latin typeface="Arial" panose="020B0604020202020204" pitchFamily="34" charset="0"/>
                          <a:ea typeface="+mn-ea"/>
                          <a:cs typeface="+mn-cs"/>
                        </a:rPr>
                        <a:t>rated</a:t>
                      </a:r>
                      <a:r>
                        <a:rPr lang="ru-RU" sz="1800" b="1" kern="1200" dirty="0">
                          <a:solidFill>
                            <a:srgbClr val="000000"/>
                          </a:solidFill>
                          <a:effectLst/>
                          <a:latin typeface="Arial" panose="020B0604020202020204" pitchFamily="34" charset="0"/>
                          <a:ea typeface="+mn-ea"/>
                          <a:cs typeface="+mn-cs"/>
                        </a:rPr>
                        <a:t> </a:t>
                      </a:r>
                      <a:r>
                        <a:rPr lang="ru-RU" sz="1800" b="1" kern="1200" dirty="0" err="1">
                          <a:solidFill>
                            <a:srgbClr val="000000"/>
                          </a:solidFill>
                          <a:effectLst/>
                          <a:latin typeface="Arial" panose="020B0604020202020204" pitchFamily="34" charset="0"/>
                          <a:ea typeface="+mn-ea"/>
                          <a:cs typeface="+mn-cs"/>
                        </a:rPr>
                        <a:t>range</a:t>
                      </a:r>
                      <a:r>
                        <a:rPr lang="ru-RU" sz="1800" b="1" kern="1200" dirty="0">
                          <a:solidFill>
                            <a:srgbClr val="000000"/>
                          </a:solidFill>
                          <a:effectLst/>
                          <a:latin typeface="Arial" panose="020B0604020202020204" pitchFamily="34" charset="0"/>
                          <a:ea typeface="+mn-ea"/>
                          <a:cs typeface="+mn-cs"/>
                        </a:rPr>
                        <a:t>)</a:t>
                      </a:r>
                      <a:r>
                        <a:rPr lang="ru-RU" sz="1800" kern="1200" dirty="0">
                          <a:solidFill>
                            <a:srgbClr val="000000"/>
                          </a:solidFill>
                          <a:effectLst/>
                          <a:latin typeface="Arial" panose="020B0604020202020204" pitchFamily="34" charset="0"/>
                          <a:ea typeface="+mn-ea"/>
                          <a:cs typeface="+mn-cs"/>
                        </a:rPr>
                        <a:t>: наименьший диапазон влияющей величины или параметра прибора, в котором дозиметр, предназначенный для измерения (мощности) эквивалента дозы, будет работать в пределах соответствующих изменений относительного отклика, чтобы удовлетворять требованиям настоящего стандарта </a:t>
                      </a:r>
                      <a:endParaRPr lang="en-US" sz="2800" dirty="0">
                        <a:effectLst/>
                        <a:latin typeface="Times New Roman" panose="02020603050405020304" pitchFamily="18" charset="0"/>
                        <a:ea typeface="Times New Roman" panose="02020603050405020304" pitchFamily="18" charset="0"/>
                      </a:endParaRPr>
                    </a:p>
                    <a:p>
                      <a:r>
                        <a:rPr kumimoji="0" lang="ru-RU" sz="1800" b="1" i="0" u="none" strike="noStrike" kern="1200" cap="none" spc="0" normalizeH="0" baseline="0" noProof="0" dirty="0">
                          <a:ln>
                            <a:noFill/>
                          </a:ln>
                          <a:solidFill>
                            <a:srgbClr val="000000"/>
                          </a:solidFill>
                          <a:effectLst/>
                          <a:uLnTx/>
                          <a:uFillTx/>
                          <a:latin typeface="+mn-lt"/>
                          <a:ea typeface="+mn-ea"/>
                          <a:cs typeface="+mn-cs"/>
                        </a:rPr>
                        <a:t>(</a:t>
                      </a:r>
                      <a:r>
                        <a:rPr lang="ru-RU" sz="1800" b="1" kern="1200" dirty="0">
                          <a:solidFill>
                            <a:srgbClr val="000000"/>
                          </a:solidFill>
                          <a:effectLst/>
                          <a:latin typeface="+mn-lt"/>
                          <a:ea typeface="+mn-ea"/>
                          <a:cs typeface="+mn-cs"/>
                        </a:rPr>
                        <a:t>МЭК 61526</a:t>
                      </a:r>
                      <a:r>
                        <a:rPr kumimoji="0" lang="ru-RU" sz="1800" b="1" i="0" u="none" strike="noStrike" kern="1200" cap="none" spc="0" normalizeH="0" baseline="0" noProof="0" dirty="0">
                          <a:ln>
                            <a:noFill/>
                          </a:ln>
                          <a:solidFill>
                            <a:srgbClr val="000000"/>
                          </a:solidFill>
                          <a:effectLst/>
                          <a:uLnTx/>
                          <a:uFillTx/>
                          <a:latin typeface="+mn-lt"/>
                          <a:ea typeface="+mn-ea"/>
                          <a:cs typeface="+mn-cs"/>
                        </a:rPr>
                        <a:t>)</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lang="en-US" sz="1800" b="1" dirty="0">
                        <a:solidFill>
                          <a:schemeClr val="tx1"/>
                        </a:solidFill>
                        <a:latin typeface="+mn-lt"/>
                      </a:endParaRPr>
                    </a:p>
                  </a:txBody>
                  <a:tcPr/>
                </a:tc>
                <a:extLst>
                  <a:ext uri="{0D108BD9-81ED-4DB2-BD59-A6C34878D82A}">
                    <a16:rowId xmlns:a16="http://schemas.microsoft.com/office/drawing/2014/main" val="2886381709"/>
                  </a:ext>
                </a:extLst>
              </a:tr>
            </a:tbl>
          </a:graphicData>
        </a:graphic>
      </p:graphicFrame>
    </p:spTree>
    <p:extLst>
      <p:ext uri="{BB962C8B-B14F-4D97-AF65-F5344CB8AC3E}">
        <p14:creationId xmlns:p14="http://schemas.microsoft.com/office/powerpoint/2010/main" val="112514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7)</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3616500160"/>
              </p:ext>
            </p:extLst>
          </p:nvPr>
        </p:nvGraphicFramePr>
        <p:xfrm>
          <a:off x="468039" y="1556792"/>
          <a:ext cx="8368638" cy="2952328"/>
        </p:xfrm>
        <a:graphic>
          <a:graphicData uri="http://schemas.openxmlformats.org/drawingml/2006/table">
            <a:tbl>
              <a:tblPr firstRow="1" bandRow="1">
                <a:tableStyleId>{5C22544A-7EE6-4342-B048-85BDC9FD1C3A}</a:tableStyleId>
              </a:tblPr>
              <a:tblGrid>
                <a:gridCol w="1799705">
                  <a:extLst>
                    <a:ext uri="{9D8B030D-6E8A-4147-A177-3AD203B41FA5}">
                      <a16:colId xmlns:a16="http://schemas.microsoft.com/office/drawing/2014/main" val="4090781162"/>
                    </a:ext>
                  </a:extLst>
                </a:gridCol>
                <a:gridCol w="2880320">
                  <a:extLst>
                    <a:ext uri="{9D8B030D-6E8A-4147-A177-3AD203B41FA5}">
                      <a16:colId xmlns:a16="http://schemas.microsoft.com/office/drawing/2014/main" val="3880520521"/>
                    </a:ext>
                  </a:extLst>
                </a:gridCol>
                <a:gridCol w="3688613">
                  <a:extLst>
                    <a:ext uri="{9D8B030D-6E8A-4147-A177-3AD203B41FA5}">
                      <a16:colId xmlns:a16="http://schemas.microsoft.com/office/drawing/2014/main" val="3564525435"/>
                    </a:ext>
                  </a:extLst>
                </a:gridCol>
              </a:tblGrid>
              <a:tr h="713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rPr>
                        <a:t>Характеристика</a:t>
                      </a:r>
                      <a:endParaRPr lang="en-US" sz="1800" dirty="0">
                        <a:solidFill>
                          <a:schemeClr val="tx1"/>
                        </a:solidFill>
                      </a:endParaRPr>
                    </a:p>
                  </a:txBody>
                  <a:tcPr/>
                </a:tc>
                <a:tc gridSpan="2">
                  <a:txBody>
                    <a:bodyPr/>
                    <a:lstStyle/>
                    <a:p>
                      <a:pPr algn="ctr"/>
                      <a:r>
                        <a:rPr lang="ru-RU" sz="1800" dirty="0">
                          <a:solidFill>
                            <a:schemeClr val="tx1"/>
                          </a:solidFill>
                        </a:rPr>
                        <a:t>Определение </a:t>
                      </a:r>
                      <a:endParaRPr lang="en-US" sz="1800"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407823">
                <a:tc>
                  <a:txBody>
                    <a:bodyPr/>
                    <a:lstStyle/>
                    <a:p>
                      <a:pPr algn="ctr"/>
                      <a:endParaRPr lang="en-US" sz="18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solidFill>
                            <a:schemeClr val="tx1"/>
                          </a:solidFill>
                        </a:rPr>
                        <a:t>российское</a:t>
                      </a:r>
                      <a:endParaRPr lang="en-US" sz="18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1830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mn-lt"/>
                          <a:ea typeface="+mn-ea"/>
                          <a:cs typeface="+mn-cs"/>
                        </a:rPr>
                        <a:t>нелинейность</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lang="en-US" sz="1800" dirty="0">
                        <a:solidFill>
                          <a:schemeClr val="tx1"/>
                        </a:solidFill>
                      </a:endParaRPr>
                    </a:p>
                  </a:txBody>
                  <a:tcPr/>
                </a:tc>
                <a:tc>
                  <a:txBody>
                    <a:bodyPr/>
                    <a:lstStyle/>
                    <a:p>
                      <a:pPr algn="ctr">
                        <a:lnSpc>
                          <a:spcPct val="115000"/>
                        </a:lnSpc>
                      </a:pPr>
                      <a:r>
                        <a:rPr lang="ru-RU" sz="1800" b="1" dirty="0">
                          <a:solidFill>
                            <a:schemeClr val="tx1"/>
                          </a:solidFill>
                        </a:rPr>
                        <a:t>нет</a:t>
                      </a:r>
                      <a:endParaRPr lang="en-US" sz="1800" b="1" dirty="0">
                        <a:solidFill>
                          <a:schemeClr val="tx1"/>
                        </a:solidFill>
                      </a:endParaRPr>
                    </a:p>
                  </a:txBody>
                  <a:tcPr/>
                </a:tc>
                <a:tc>
                  <a:txBody>
                    <a:bodyPr/>
                    <a:lstStyle/>
                    <a:p>
                      <a:pPr algn="l">
                        <a:lnSpc>
                          <a:spcPct val="115000"/>
                        </a:lnSpc>
                      </a:pPr>
                      <a:r>
                        <a:rPr lang="ru-RU" sz="1800" b="1" kern="1200" dirty="0">
                          <a:solidFill>
                            <a:srgbClr val="000000"/>
                          </a:solidFill>
                          <a:effectLst/>
                          <a:latin typeface="Arial" panose="020B0604020202020204" pitchFamily="34" charset="0"/>
                          <a:ea typeface="+mn-ea"/>
                          <a:cs typeface="+mn-cs"/>
                        </a:rPr>
                        <a:t>нелинейность</a:t>
                      </a:r>
                      <a:r>
                        <a:rPr lang="ru-RU" sz="1800" kern="1200" dirty="0">
                          <a:solidFill>
                            <a:srgbClr val="000000"/>
                          </a:solidFill>
                          <a:effectLst/>
                          <a:latin typeface="Arial" panose="020B0604020202020204" pitchFamily="34" charset="0"/>
                          <a:ea typeface="+mn-ea"/>
                          <a:cs typeface="+mn-cs"/>
                        </a:rPr>
                        <a:t> (</a:t>
                      </a:r>
                      <a:r>
                        <a:rPr lang="en-US" sz="1800" kern="1200" dirty="0">
                          <a:solidFill>
                            <a:srgbClr val="000000"/>
                          </a:solidFill>
                          <a:effectLst/>
                          <a:latin typeface="Arial" panose="020B0604020202020204" pitchFamily="34" charset="0"/>
                          <a:ea typeface="+mn-ea"/>
                          <a:cs typeface="+mn-cs"/>
                        </a:rPr>
                        <a:t>non</a:t>
                      </a:r>
                      <a:r>
                        <a:rPr lang="ru-RU" sz="1800" kern="1200" dirty="0">
                          <a:solidFill>
                            <a:srgbClr val="000000"/>
                          </a:solidFill>
                          <a:effectLst/>
                          <a:latin typeface="Arial" panose="020B0604020202020204" pitchFamily="34" charset="0"/>
                          <a:ea typeface="+mn-ea"/>
                          <a:cs typeface="+mn-cs"/>
                        </a:rPr>
                        <a:t>-</a:t>
                      </a:r>
                      <a:r>
                        <a:rPr lang="en-US" sz="1800" kern="1200" dirty="0">
                          <a:solidFill>
                            <a:srgbClr val="000000"/>
                          </a:solidFill>
                          <a:effectLst/>
                          <a:latin typeface="Arial" panose="020B0604020202020204" pitchFamily="34" charset="0"/>
                          <a:ea typeface="+mn-ea"/>
                          <a:cs typeface="+mn-cs"/>
                        </a:rPr>
                        <a:t>linearity</a:t>
                      </a:r>
                      <a:r>
                        <a:rPr lang="ru-RU" sz="1800" kern="1200" dirty="0">
                          <a:solidFill>
                            <a:srgbClr val="000000"/>
                          </a:solidFill>
                          <a:effectLst/>
                          <a:latin typeface="Arial" panose="020B0604020202020204" pitchFamily="34" charset="0"/>
                          <a:ea typeface="+mn-ea"/>
                          <a:cs typeface="+mn-cs"/>
                        </a:rPr>
                        <a:t>): изменение (относительного) отклика в зависимости от значения измеряемой величины</a:t>
                      </a:r>
                      <a:r>
                        <a:rPr lang="ru-RU" sz="1800" spc="4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l">
                        <a:lnSpc>
                          <a:spcPct val="115000"/>
                        </a:lnSpc>
                      </a:pPr>
                      <a:r>
                        <a:rPr lang="ru-RU" sz="1800" b="1" spc="40" dirty="0">
                          <a:effectLst/>
                          <a:latin typeface="Arial" panose="020B0604020202020204" pitchFamily="34" charset="0"/>
                          <a:ea typeface="Calibri" panose="020F0502020204030204" pitchFamily="34" charset="0"/>
                        </a:rPr>
                        <a:t>(</a:t>
                      </a:r>
                      <a:r>
                        <a:rPr lang="ru-RU" sz="1800" b="1" kern="1200" dirty="0">
                          <a:solidFill>
                            <a:srgbClr val="000000"/>
                          </a:solidFill>
                          <a:effectLst/>
                          <a:latin typeface="Arial" panose="020B0604020202020204" pitchFamily="34" charset="0"/>
                          <a:ea typeface="+mn-ea"/>
                          <a:cs typeface="+mn-cs"/>
                        </a:rPr>
                        <a:t>МЭК 60846-1)</a:t>
                      </a:r>
                      <a:endParaRPr lang="en-US" sz="1800" b="1" dirty="0">
                        <a:solidFill>
                          <a:schemeClr val="tx1"/>
                        </a:solidFill>
                      </a:endParaRPr>
                    </a:p>
                  </a:txBody>
                  <a:tcPr/>
                </a:tc>
                <a:extLst>
                  <a:ext uri="{0D108BD9-81ED-4DB2-BD59-A6C34878D82A}">
                    <a16:rowId xmlns:a16="http://schemas.microsoft.com/office/drawing/2014/main" val="3053270909"/>
                  </a:ext>
                </a:extLst>
              </a:tr>
            </a:tbl>
          </a:graphicData>
        </a:graphic>
      </p:graphicFrame>
    </p:spTree>
    <p:extLst>
      <p:ext uri="{BB962C8B-B14F-4D97-AF65-F5344CB8AC3E}">
        <p14:creationId xmlns:p14="http://schemas.microsoft.com/office/powerpoint/2010/main" val="33916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8)</a:t>
            </a:r>
            <a:r>
              <a:rPr lang="ru-RU" sz="2800" b="1" dirty="0">
                <a:solidFill>
                  <a:schemeClr val="bg1">
                    <a:lumMod val="95000"/>
                  </a:schemeClr>
                </a:solidFill>
                <a:latin typeface="Arial" panose="020B0604020202020204" pitchFamily="34" charset="0"/>
                <a:ea typeface="+mn-ea"/>
                <a:cs typeface="+mn-cs"/>
              </a:rPr>
              <a:t>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3946351316"/>
              </p:ext>
            </p:extLst>
          </p:nvPr>
        </p:nvGraphicFramePr>
        <p:xfrm>
          <a:off x="468039" y="1340768"/>
          <a:ext cx="8368638" cy="5052296"/>
        </p:xfrm>
        <a:graphic>
          <a:graphicData uri="http://schemas.openxmlformats.org/drawingml/2006/table">
            <a:tbl>
              <a:tblPr firstRow="1" bandRow="1">
                <a:tableStyleId>{5C22544A-7EE6-4342-B048-85BDC9FD1C3A}</a:tableStyleId>
              </a:tblPr>
              <a:tblGrid>
                <a:gridCol w="1599886">
                  <a:extLst>
                    <a:ext uri="{9D8B030D-6E8A-4147-A177-3AD203B41FA5}">
                      <a16:colId xmlns:a16="http://schemas.microsoft.com/office/drawing/2014/main" val="4090781162"/>
                    </a:ext>
                  </a:extLst>
                </a:gridCol>
                <a:gridCol w="2720099">
                  <a:extLst>
                    <a:ext uri="{9D8B030D-6E8A-4147-A177-3AD203B41FA5}">
                      <a16:colId xmlns:a16="http://schemas.microsoft.com/office/drawing/2014/main" val="3880520521"/>
                    </a:ext>
                  </a:extLst>
                </a:gridCol>
                <a:gridCol w="4048653">
                  <a:extLst>
                    <a:ext uri="{9D8B030D-6E8A-4147-A177-3AD203B41FA5}">
                      <a16:colId xmlns:a16="http://schemas.microsoft.com/office/drawing/2014/main" val="3564525435"/>
                    </a:ext>
                  </a:extLst>
                </a:gridCol>
              </a:tblGrid>
              <a:tr h="648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Характеристика</a:t>
                      </a:r>
                      <a:endParaRPr lang="en-US" dirty="0">
                        <a:solidFill>
                          <a:schemeClr val="tx1"/>
                        </a:solidFill>
                      </a:endParaRPr>
                    </a:p>
                  </a:txBody>
                  <a:tcPr/>
                </a:tc>
                <a:tc gridSpan="2">
                  <a:txBody>
                    <a:bodyPr/>
                    <a:lstStyle/>
                    <a:p>
                      <a:pPr algn="ctr"/>
                      <a:r>
                        <a:rPr lang="ru-RU" dirty="0">
                          <a:solidFill>
                            <a:schemeClr val="tx1"/>
                          </a:solidFill>
                        </a:rPr>
                        <a:t>Определение </a:t>
                      </a:r>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553965">
                <a:tc>
                  <a:txBody>
                    <a:bodyPr/>
                    <a:lstStyle/>
                    <a:p>
                      <a:pPr algn="ct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chemeClr val="tx1"/>
                          </a:solidFill>
                        </a:rPr>
                        <a:t>российское</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2295583">
                <a:tc>
                  <a:txBody>
                    <a:bodyPr/>
                    <a:lstStyle/>
                    <a:p>
                      <a:r>
                        <a:rPr lang="ru-RU" b="1" dirty="0">
                          <a:solidFill>
                            <a:schemeClr val="tx1"/>
                          </a:solidFill>
                        </a:rPr>
                        <a:t>отклик</a:t>
                      </a:r>
                      <a:endParaRPr lang="en-US" b="1" dirty="0">
                        <a:solidFill>
                          <a:schemeClr val="tx1"/>
                        </a:solidFill>
                      </a:endParaRPr>
                    </a:p>
                  </a:txBody>
                  <a:tcPr/>
                </a:tc>
                <a:tc>
                  <a:txBody>
                    <a:bodyPr/>
                    <a:lstStyle/>
                    <a:p>
                      <a:pPr algn="ctr">
                        <a:lnSpc>
                          <a:spcPct val="115000"/>
                        </a:lnSpc>
                      </a:pPr>
                      <a:r>
                        <a:rPr lang="ru-RU" b="1" dirty="0">
                          <a:solidFill>
                            <a:schemeClr val="tx1"/>
                          </a:solidFill>
                        </a:rPr>
                        <a:t>нет</a:t>
                      </a:r>
                      <a:endParaRPr lang="en-US" b="1" dirty="0">
                        <a:solidFill>
                          <a:schemeClr val="tx1"/>
                        </a:solidFill>
                      </a:endParaRPr>
                    </a:p>
                  </a:txBody>
                  <a:tcPr/>
                </a:tc>
                <a:tc>
                  <a:txBody>
                    <a:bodyPr/>
                    <a:lstStyle/>
                    <a:p>
                      <a:pPr algn="l" fontAlgn="base">
                        <a:lnSpc>
                          <a:spcPct val="115000"/>
                        </a:lnSpc>
                      </a:pPr>
                      <a:r>
                        <a:rPr lang="ru-RU" sz="1800" b="1" kern="1200" dirty="0">
                          <a:solidFill>
                            <a:srgbClr val="000000"/>
                          </a:solidFill>
                          <a:effectLst/>
                          <a:latin typeface="Arial" panose="020B0604020202020204" pitchFamily="34" charset="0"/>
                          <a:ea typeface="+mn-ea"/>
                          <a:cs typeface="+mn-cs"/>
                        </a:rPr>
                        <a:t>отклик </a:t>
                      </a:r>
                      <a:r>
                        <a:rPr lang="en-US" sz="1800" b="1" i="1" kern="1200" dirty="0">
                          <a:solidFill>
                            <a:srgbClr val="000000"/>
                          </a:solidFill>
                          <a:effectLst/>
                          <a:latin typeface="Arial" panose="020B0604020202020204" pitchFamily="34" charset="0"/>
                          <a:ea typeface="+mn-ea"/>
                          <a:cs typeface="+mn-cs"/>
                        </a:rPr>
                        <a:t>R </a:t>
                      </a:r>
                      <a:r>
                        <a:rPr lang="ru-RU" sz="1800" kern="1200" dirty="0">
                          <a:solidFill>
                            <a:srgbClr val="000000"/>
                          </a:solidFill>
                          <a:effectLst/>
                          <a:latin typeface="Arial" panose="020B0604020202020204" pitchFamily="34" charset="0"/>
                          <a:ea typeface="+mn-ea"/>
                          <a:cs typeface="+mn-cs"/>
                        </a:rPr>
                        <a:t>(</a:t>
                      </a:r>
                      <a:r>
                        <a:rPr lang="ru-RU" sz="1800" kern="1200" dirty="0" err="1">
                          <a:solidFill>
                            <a:srgbClr val="000000"/>
                          </a:solidFill>
                          <a:effectLst/>
                          <a:latin typeface="Arial" panose="020B0604020202020204" pitchFamily="34" charset="0"/>
                          <a:ea typeface="+mn-ea"/>
                          <a:cs typeface="+mn-cs"/>
                        </a:rPr>
                        <a:t>response</a:t>
                      </a:r>
                      <a:r>
                        <a:rPr lang="ru-RU" sz="1800" kern="1200" dirty="0">
                          <a:solidFill>
                            <a:srgbClr val="000000"/>
                          </a:solidFill>
                          <a:effectLst/>
                          <a:latin typeface="Arial" panose="020B0604020202020204" pitchFamily="34" charset="0"/>
                          <a:ea typeface="+mn-ea"/>
                          <a:cs typeface="+mn-cs"/>
                        </a:rPr>
                        <a:t>, </a:t>
                      </a:r>
                      <a:r>
                        <a:rPr lang="en-US" sz="1800" i="1" kern="1200" dirty="0">
                          <a:solidFill>
                            <a:srgbClr val="000000"/>
                          </a:solidFill>
                          <a:effectLst/>
                          <a:latin typeface="Arial" panose="020B0604020202020204" pitchFamily="34" charset="0"/>
                          <a:ea typeface="+mn-ea"/>
                          <a:cs typeface="+mn-cs"/>
                        </a:rPr>
                        <a:t>R</a:t>
                      </a:r>
                      <a:r>
                        <a:rPr lang="ru-RU" sz="1800" kern="1200" dirty="0">
                          <a:solidFill>
                            <a:srgbClr val="000000"/>
                          </a:solidFill>
                          <a:effectLst/>
                          <a:latin typeface="Arial" panose="020B0604020202020204" pitchFamily="34" charset="0"/>
                          <a:ea typeface="+mn-ea"/>
                          <a:cs typeface="+mn-cs"/>
                        </a:rPr>
                        <a:t>): отношение, при заданных условиях, определяемое соотношением</a:t>
                      </a:r>
                    </a:p>
                    <a:p>
                      <a:pPr algn="l" fontAlgn="base">
                        <a:lnSpc>
                          <a:spcPct val="115000"/>
                        </a:lnSpc>
                      </a:pPr>
                      <a:endParaRPr lang="ru-RU" sz="1800" kern="1200" dirty="0">
                        <a:solidFill>
                          <a:srgbClr val="000000"/>
                        </a:solidFill>
                        <a:effectLst/>
                        <a:latin typeface="Arial" panose="020B0604020202020204" pitchFamily="34" charset="0"/>
                        <a:ea typeface="+mn-ea"/>
                        <a:cs typeface="+mn-cs"/>
                      </a:endParaRPr>
                    </a:p>
                    <a:p>
                      <a:pPr algn="l" fontAlgn="base">
                        <a:lnSpc>
                          <a:spcPct val="115000"/>
                        </a:lnSpc>
                      </a:pPr>
                      <a:endParaRPr lang="ru-RU" sz="1800" kern="1200" dirty="0">
                        <a:solidFill>
                          <a:srgbClr val="000000"/>
                        </a:solidFill>
                        <a:effectLst/>
                        <a:latin typeface="Arial" panose="020B0604020202020204" pitchFamily="34" charset="0"/>
                        <a:ea typeface="+mn-ea"/>
                        <a:cs typeface="+mn-cs"/>
                      </a:endParaRPr>
                    </a:p>
                    <a:p>
                      <a:pPr algn="l" fontAlgn="base">
                        <a:lnSpc>
                          <a:spcPct val="115000"/>
                        </a:lnSpc>
                      </a:pPr>
                      <a:r>
                        <a:rPr lang="ru-RU" sz="1800" kern="1200" dirty="0">
                          <a:solidFill>
                            <a:srgbClr val="000000"/>
                          </a:solidFill>
                          <a:effectLst/>
                          <a:latin typeface="Arial" panose="020B0604020202020204" pitchFamily="34" charset="0"/>
                          <a:ea typeface="+mn-ea"/>
                          <a:cs typeface="+mn-cs"/>
                        </a:rPr>
                        <a:t>где </a:t>
                      </a:r>
                      <a:r>
                        <a:rPr lang="en-US" sz="1800" i="1" kern="1200" dirty="0">
                          <a:solidFill>
                            <a:srgbClr val="000000"/>
                          </a:solidFill>
                          <a:effectLst/>
                          <a:latin typeface="Arial" panose="020B0604020202020204" pitchFamily="34" charset="0"/>
                          <a:ea typeface="+mn-ea"/>
                          <a:cs typeface="+mn-cs"/>
                        </a:rPr>
                        <a:t>G</a:t>
                      </a:r>
                      <a:r>
                        <a:rPr lang="ru-RU" sz="1800" kern="1200" dirty="0">
                          <a:solidFill>
                            <a:srgbClr val="000000"/>
                          </a:solidFill>
                          <a:effectLst/>
                          <a:latin typeface="Arial" panose="020B0604020202020204" pitchFamily="34" charset="0"/>
                          <a:ea typeface="+mn-ea"/>
                          <a:cs typeface="+mn-cs"/>
                        </a:rPr>
                        <a:t> – отображаемое значение величины, измеренной испытываемым (ой) оборудованием или сборкой (дозиметром); </a:t>
                      </a:r>
                      <a:endParaRPr lang="en-US" sz="2800" dirty="0">
                        <a:effectLst/>
                        <a:latin typeface="Times New Roman" panose="02020603050405020304" pitchFamily="18" charset="0"/>
                        <a:ea typeface="Times New Roman" panose="02020603050405020304" pitchFamily="18" charset="0"/>
                      </a:endParaRPr>
                    </a:p>
                    <a:p>
                      <a:pPr algn="l">
                        <a:lnSpc>
                          <a:spcPct val="115000"/>
                        </a:lnSpc>
                      </a:pPr>
                      <a:r>
                        <a:rPr lang="en-US" sz="1800" i="1" kern="1200" dirty="0">
                          <a:solidFill>
                            <a:srgbClr val="000000"/>
                          </a:solidFill>
                          <a:effectLst/>
                          <a:latin typeface="Arial" panose="020B0604020202020204" pitchFamily="34" charset="0"/>
                          <a:ea typeface="+mn-ea"/>
                          <a:cs typeface="+mn-cs"/>
                        </a:rPr>
                        <a:t>H</a:t>
                      </a:r>
                      <a:r>
                        <a:rPr lang="ru-RU" sz="1800" kern="1200" dirty="0">
                          <a:solidFill>
                            <a:srgbClr val="000000"/>
                          </a:solidFill>
                          <a:effectLst/>
                          <a:latin typeface="Arial" panose="020B0604020202020204" pitchFamily="34" charset="0"/>
                          <a:ea typeface="+mn-ea"/>
                          <a:cs typeface="+mn-cs"/>
                        </a:rPr>
                        <a:t> – принятое значение этой величины</a:t>
                      </a:r>
                    </a:p>
                    <a:p>
                      <a:pPr algn="l">
                        <a:lnSpc>
                          <a:spcPct val="115000"/>
                        </a:lnSpc>
                      </a:pPr>
                      <a:r>
                        <a:rPr lang="ru-RU" sz="1800" b="1" kern="1200" dirty="0">
                          <a:solidFill>
                            <a:srgbClr val="000000"/>
                          </a:solidFill>
                          <a:effectLst/>
                          <a:latin typeface="Arial" panose="020B0604020202020204" pitchFamily="34" charset="0"/>
                          <a:ea typeface="+mn-ea"/>
                          <a:cs typeface="+mn-cs"/>
                        </a:rPr>
                        <a:t>(МЭК 60846-1)</a:t>
                      </a:r>
                      <a:endParaRPr lang="en-US" sz="1800" b="1" dirty="0">
                        <a:solidFill>
                          <a:schemeClr val="tx1"/>
                        </a:solidFill>
                      </a:endParaRPr>
                    </a:p>
                  </a:txBody>
                  <a:tcPr/>
                </a:tc>
                <a:extLst>
                  <a:ext uri="{0D108BD9-81ED-4DB2-BD59-A6C34878D82A}">
                    <a16:rowId xmlns:a16="http://schemas.microsoft.com/office/drawing/2014/main" val="2886381709"/>
                  </a:ext>
                </a:extLst>
              </a:tr>
            </a:tbl>
          </a:graphicData>
        </a:graphic>
      </p:graphicFrame>
      <p:pic>
        <p:nvPicPr>
          <p:cNvPr id="5" name="Рисунок 4">
            <a:extLst>
              <a:ext uri="{FF2B5EF4-FFF2-40B4-BE49-F238E27FC236}">
                <a16:creationId xmlns:a16="http://schemas.microsoft.com/office/drawing/2014/main" id="{84099574-42FF-48B1-B22A-114A30DD00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464144"/>
            <a:ext cx="1152128" cy="684935"/>
          </a:xfrm>
          <a:prstGeom prst="rect">
            <a:avLst/>
          </a:prstGeom>
          <a:noFill/>
          <a:ln>
            <a:noFill/>
          </a:ln>
        </p:spPr>
      </p:pic>
    </p:spTree>
    <p:extLst>
      <p:ext uri="{BB962C8B-B14F-4D97-AF65-F5344CB8AC3E}">
        <p14:creationId xmlns:p14="http://schemas.microsoft.com/office/powerpoint/2010/main" val="151835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lang="ru-RU" altLang="en-US" sz="2800" dirty="0">
                <a:solidFill>
                  <a:schemeClr val="bg1"/>
                </a:solidFill>
                <a:ea typeface="+mn-ea"/>
              </a:rPr>
              <a:t>Проблемы гармонизации российских и международных стандартов</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700808"/>
            <a:ext cx="8229600" cy="4425355"/>
          </a:xfrm>
        </p:spPr>
        <p:txBody>
          <a:bodyPr/>
          <a:lstStyle/>
          <a:p>
            <a:pPr marL="0" indent="0">
              <a:lnSpc>
                <a:spcPct val="107000"/>
              </a:lnSpc>
              <a:spcAft>
                <a:spcPts val="800"/>
              </a:spcAft>
              <a:buFontTx/>
              <a:buNone/>
            </a:pPr>
            <a:r>
              <a:rPr lang="ru-RU" altLang="en-US" sz="2000" dirty="0"/>
              <a:t>Обсуждались проблемы, связанные с разработками российских стандартов по приборам радиационной защиты «гармонизированных» с международными стандартами</a:t>
            </a:r>
          </a:p>
          <a:p>
            <a:pPr marL="0" lvl="0" indent="0">
              <a:lnSpc>
                <a:spcPct val="107000"/>
              </a:lnSpc>
              <a:spcAft>
                <a:spcPts val="800"/>
              </a:spcAft>
              <a:buNone/>
              <a:defRPr/>
            </a:pPr>
            <a:r>
              <a:rPr lang="ru-RU" sz="2000" dirty="0">
                <a:ea typeface="Times New Roman" panose="02020603050405020304" pitchFamily="18" charset="0"/>
                <a:cs typeface="Times New Roman" panose="02020603050405020304" pitchFamily="18" charset="0"/>
              </a:rPr>
              <a:t>Проблемами были различия в методах обработки результатов и то, что в международных стандартах применялись отсутствующие в российских стандартах дозиметрические величины. </a:t>
            </a:r>
          </a:p>
          <a:p>
            <a:pPr marL="0" indent="0">
              <a:lnSpc>
                <a:spcPct val="107000"/>
              </a:lnSpc>
              <a:spcAft>
                <a:spcPts val="800"/>
              </a:spcAft>
              <a:buNone/>
              <a:defRPr/>
            </a:pPr>
            <a:r>
              <a:rPr lang="ru-RU" sz="2000" dirty="0">
                <a:ea typeface="Times New Roman" panose="02020603050405020304" pitchFamily="18" charset="0"/>
                <a:cs typeface="Times New Roman" panose="02020603050405020304" pitchFamily="18" charset="0"/>
              </a:rPr>
              <a:t>Одной из главных проблем гармонизации являлись различия в терминах и определениях, применяемых в международных и российских стандартах.</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9)</a:t>
            </a:r>
            <a:r>
              <a:rPr kumimoji="0" lang="ru-RU" sz="28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j-ea"/>
                <a:cs typeface="Arial"/>
              </a:rPr>
              <a:t>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2100285906"/>
              </p:ext>
            </p:extLst>
          </p:nvPr>
        </p:nvGraphicFramePr>
        <p:xfrm>
          <a:off x="457200" y="1418894"/>
          <a:ext cx="8379478" cy="5029953"/>
        </p:xfrm>
        <a:graphic>
          <a:graphicData uri="http://schemas.openxmlformats.org/drawingml/2006/table">
            <a:tbl>
              <a:tblPr firstRow="1" bandRow="1">
                <a:tableStyleId>{5C22544A-7EE6-4342-B048-85BDC9FD1C3A}</a:tableStyleId>
              </a:tblPr>
              <a:tblGrid>
                <a:gridCol w="1543543">
                  <a:extLst>
                    <a:ext uri="{9D8B030D-6E8A-4147-A177-3AD203B41FA5}">
                      <a16:colId xmlns:a16="http://schemas.microsoft.com/office/drawing/2014/main" val="4090781162"/>
                    </a:ext>
                  </a:extLst>
                </a:gridCol>
                <a:gridCol w="2571257">
                  <a:extLst>
                    <a:ext uri="{9D8B030D-6E8A-4147-A177-3AD203B41FA5}">
                      <a16:colId xmlns:a16="http://schemas.microsoft.com/office/drawing/2014/main" val="3880520521"/>
                    </a:ext>
                  </a:extLst>
                </a:gridCol>
                <a:gridCol w="4264678">
                  <a:extLst>
                    <a:ext uri="{9D8B030D-6E8A-4147-A177-3AD203B41FA5}">
                      <a16:colId xmlns:a16="http://schemas.microsoft.com/office/drawing/2014/main" val="3564525435"/>
                    </a:ext>
                  </a:extLst>
                </a:gridCol>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Характеристика</a:t>
                      </a:r>
                      <a:endParaRPr lang="en-US" dirty="0">
                        <a:solidFill>
                          <a:schemeClr val="tx1"/>
                        </a:solidFill>
                      </a:endParaRPr>
                    </a:p>
                  </a:txBody>
                  <a:tcPr/>
                </a:tc>
                <a:tc gridSpan="2">
                  <a:txBody>
                    <a:bodyPr/>
                    <a:lstStyle/>
                    <a:p>
                      <a:pPr algn="ctr"/>
                      <a:r>
                        <a:rPr lang="ru-RU" dirty="0">
                          <a:solidFill>
                            <a:schemeClr val="tx1"/>
                          </a:solidFill>
                        </a:rPr>
                        <a:t>Определение </a:t>
                      </a:r>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553965">
                <a:tc>
                  <a:txBody>
                    <a:bodyPr/>
                    <a:lstStyle/>
                    <a:p>
                      <a:pPr algn="ct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chemeClr val="tx1"/>
                          </a:solidFill>
                        </a:rPr>
                        <a:t>российское</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2295583">
                <a:tc>
                  <a:txBody>
                    <a:bodyPr/>
                    <a:lstStyle/>
                    <a:p>
                      <a:r>
                        <a:rPr lang="ru-RU" sz="1800" b="1" kern="1200" dirty="0">
                          <a:solidFill>
                            <a:srgbClr val="000000"/>
                          </a:solidFill>
                          <a:effectLst/>
                          <a:latin typeface="Arial" panose="020B0604020202020204" pitchFamily="34" charset="0"/>
                          <a:ea typeface="+mn-ea"/>
                          <a:cs typeface="+mn-cs"/>
                        </a:rPr>
                        <a:t>эталонный отклик</a:t>
                      </a:r>
                      <a:endParaRPr lang="en-US" dirty="0">
                        <a:solidFill>
                          <a:schemeClr val="tx1"/>
                        </a:solidFill>
                      </a:endParaRPr>
                    </a:p>
                  </a:txBody>
                  <a:tcPr/>
                </a:tc>
                <a:tc>
                  <a:txBody>
                    <a:bodyPr/>
                    <a:lstStyle/>
                    <a:p>
                      <a:pPr algn="ctr">
                        <a:lnSpc>
                          <a:spcPct val="115000"/>
                        </a:lnSpc>
                      </a:pPr>
                      <a:r>
                        <a:rPr lang="ru-RU" b="1" dirty="0">
                          <a:solidFill>
                            <a:schemeClr val="tx1"/>
                          </a:solidFill>
                        </a:rPr>
                        <a:t>нет</a:t>
                      </a:r>
                      <a:endParaRPr lang="en-US" b="1" dirty="0">
                        <a:solidFill>
                          <a:schemeClr val="tx1"/>
                        </a:solidFill>
                      </a:endParaRPr>
                    </a:p>
                  </a:txBody>
                  <a:tcPr/>
                </a:tc>
                <a:tc>
                  <a:txBody>
                    <a:bodyPr/>
                    <a:lstStyle/>
                    <a:p>
                      <a:pPr algn="l" fontAlgn="base">
                        <a:lnSpc>
                          <a:spcPct val="115000"/>
                        </a:lnSpc>
                      </a:pPr>
                      <a:r>
                        <a:rPr lang="ru-RU" sz="1800" b="1" kern="1200" dirty="0">
                          <a:solidFill>
                            <a:srgbClr val="000000"/>
                          </a:solidFill>
                          <a:effectLst/>
                          <a:latin typeface="Arial" panose="020B0604020202020204" pitchFamily="34" charset="0"/>
                          <a:ea typeface="+mn-ea"/>
                          <a:cs typeface="+mn-cs"/>
                        </a:rPr>
                        <a:t>эталонный отклик; </a:t>
                      </a:r>
                      <a:r>
                        <a:rPr lang="ru-RU" sz="1800" b="1" i="1" kern="1200" dirty="0">
                          <a:solidFill>
                            <a:srgbClr val="000000"/>
                          </a:solidFill>
                          <a:effectLst/>
                          <a:latin typeface="Arial" panose="020B0604020202020204" pitchFamily="34" charset="0"/>
                          <a:ea typeface="+mn-ea"/>
                          <a:cs typeface="+mn-cs"/>
                        </a:rPr>
                        <a:t>R</a:t>
                      </a:r>
                      <a:r>
                        <a:rPr lang="ru-RU" sz="1800" b="1" kern="1200" baseline="-25000" dirty="0">
                          <a:solidFill>
                            <a:srgbClr val="000000"/>
                          </a:solidFill>
                          <a:effectLst/>
                          <a:latin typeface="Arial" panose="020B0604020202020204" pitchFamily="34" charset="0"/>
                          <a:ea typeface="+mn-ea"/>
                          <a:cs typeface="+mn-cs"/>
                        </a:rPr>
                        <a:t>0 </a:t>
                      </a:r>
                      <a:r>
                        <a:rPr lang="ru-RU" sz="1800" kern="1200" dirty="0">
                          <a:solidFill>
                            <a:srgbClr val="000000"/>
                          </a:solidFill>
                          <a:effectLst/>
                          <a:latin typeface="Arial" panose="020B0604020202020204" pitchFamily="34" charset="0"/>
                          <a:ea typeface="+mn-ea"/>
                          <a:cs typeface="+mn-cs"/>
                        </a:rPr>
                        <a:t>(</a:t>
                      </a:r>
                      <a:r>
                        <a:rPr lang="ru-RU" sz="1800" kern="1200" dirty="0" err="1">
                          <a:solidFill>
                            <a:srgbClr val="000000"/>
                          </a:solidFill>
                          <a:effectLst/>
                          <a:latin typeface="Arial" panose="020B0604020202020204" pitchFamily="34" charset="0"/>
                          <a:ea typeface="+mn-ea"/>
                          <a:cs typeface="+mn-cs"/>
                        </a:rPr>
                        <a:t>reference</a:t>
                      </a:r>
                      <a:r>
                        <a:rPr lang="ru-RU" sz="1800" kern="1200" dirty="0">
                          <a:solidFill>
                            <a:srgbClr val="000000"/>
                          </a:solidFill>
                          <a:effectLst/>
                          <a:latin typeface="Arial" panose="020B0604020202020204" pitchFamily="34" charset="0"/>
                          <a:ea typeface="+mn-ea"/>
                          <a:cs typeface="+mn-cs"/>
                        </a:rPr>
                        <a:t> </a:t>
                      </a:r>
                      <a:r>
                        <a:rPr lang="ru-RU" sz="1800" kern="1200" dirty="0" err="1">
                          <a:solidFill>
                            <a:srgbClr val="000000"/>
                          </a:solidFill>
                          <a:effectLst/>
                          <a:latin typeface="Arial" panose="020B0604020202020204" pitchFamily="34" charset="0"/>
                          <a:ea typeface="+mn-ea"/>
                          <a:cs typeface="+mn-cs"/>
                        </a:rPr>
                        <a:t>response</a:t>
                      </a:r>
                      <a:r>
                        <a:rPr lang="ru-RU" sz="1800" kern="1200" dirty="0">
                          <a:solidFill>
                            <a:srgbClr val="000000"/>
                          </a:solidFill>
                          <a:effectLst/>
                          <a:latin typeface="Arial" panose="020B0604020202020204" pitchFamily="34" charset="0"/>
                          <a:ea typeface="+mn-ea"/>
                          <a:cs typeface="+mn-cs"/>
                        </a:rPr>
                        <a:t>; </a:t>
                      </a:r>
                      <a:r>
                        <a:rPr lang="ru-RU" sz="1800" i="1" kern="1200" dirty="0">
                          <a:solidFill>
                            <a:srgbClr val="000000"/>
                          </a:solidFill>
                          <a:effectLst/>
                          <a:latin typeface="Arial" panose="020B0604020202020204" pitchFamily="34" charset="0"/>
                          <a:ea typeface="+mn-ea"/>
                          <a:cs typeface="+mn-cs"/>
                        </a:rPr>
                        <a:t>R</a:t>
                      </a:r>
                      <a:r>
                        <a:rPr lang="ru-RU" sz="1800" kern="1200" baseline="-25000" dirty="0">
                          <a:solidFill>
                            <a:srgbClr val="000000"/>
                          </a:solidFill>
                          <a:effectLst/>
                          <a:latin typeface="Arial" panose="020B0604020202020204" pitchFamily="34" charset="0"/>
                          <a:ea typeface="+mn-ea"/>
                          <a:cs typeface="+mn-cs"/>
                        </a:rPr>
                        <a:t>0</a:t>
                      </a:r>
                      <a:r>
                        <a:rPr lang="ru-RU" sz="1800" kern="1200" dirty="0">
                          <a:solidFill>
                            <a:srgbClr val="000000"/>
                          </a:solidFill>
                          <a:effectLst/>
                          <a:latin typeface="Arial" panose="020B0604020202020204" pitchFamily="34" charset="0"/>
                          <a:ea typeface="+mn-ea"/>
                          <a:cs typeface="+mn-cs"/>
                        </a:rPr>
                        <a:t>): отклик на эталонное значение </a:t>
                      </a:r>
                      <a:r>
                        <a:rPr lang="ru-RU" sz="1800" i="1" kern="1200" dirty="0">
                          <a:solidFill>
                            <a:srgbClr val="000000"/>
                          </a:solidFill>
                          <a:effectLst/>
                          <a:latin typeface="Arial" panose="020B0604020202020204" pitchFamily="34" charset="0"/>
                          <a:ea typeface="+mn-ea"/>
                          <a:cs typeface="+mn-cs"/>
                        </a:rPr>
                        <a:t>H</a:t>
                      </a:r>
                      <a:r>
                        <a:rPr lang="ru-RU" sz="1800" kern="1200" baseline="-25000" dirty="0">
                          <a:solidFill>
                            <a:srgbClr val="000000"/>
                          </a:solidFill>
                          <a:effectLst/>
                          <a:latin typeface="Arial" panose="020B0604020202020204" pitchFamily="34" charset="0"/>
                          <a:ea typeface="+mn-ea"/>
                          <a:cs typeface="+mn-cs"/>
                        </a:rPr>
                        <a:t>r,0</a:t>
                      </a:r>
                      <a:r>
                        <a:rPr lang="ru-RU" sz="1800" kern="1200" dirty="0">
                          <a:solidFill>
                            <a:srgbClr val="000000"/>
                          </a:solidFill>
                          <a:effectLst/>
                          <a:latin typeface="Arial" panose="020B0604020202020204" pitchFamily="34" charset="0"/>
                          <a:ea typeface="+mn-ea"/>
                          <a:cs typeface="+mn-cs"/>
                        </a:rPr>
                        <a:t> величины измеряемой в нормальных условиях</a:t>
                      </a:r>
                      <a:endParaRPr lang="en-US" sz="2800" dirty="0">
                        <a:effectLst/>
                        <a:latin typeface="Times New Roman" panose="02020603050405020304" pitchFamily="18" charset="0"/>
                        <a:ea typeface="Times New Roman" panose="02020603050405020304" pitchFamily="18" charset="0"/>
                      </a:endParaRPr>
                    </a:p>
                    <a:p>
                      <a:pPr algn="l" fontAlgn="base">
                        <a:lnSpc>
                          <a:spcPct val="115000"/>
                        </a:lnSpc>
                      </a:pPr>
                      <a:endParaRPr lang="ru-RU" sz="1800" b="1" dirty="0">
                        <a:solidFill>
                          <a:schemeClr val="tx1"/>
                        </a:solidFill>
                      </a:endParaRPr>
                    </a:p>
                    <a:p>
                      <a:pPr algn="l" fontAlgn="base">
                        <a:lnSpc>
                          <a:spcPct val="115000"/>
                        </a:lnSpc>
                      </a:pPr>
                      <a:endParaRPr lang="ru-RU" sz="1800" b="1" dirty="0">
                        <a:solidFill>
                          <a:schemeClr val="tx1"/>
                        </a:solidFill>
                      </a:endParaRPr>
                    </a:p>
                    <a:p>
                      <a:pPr algn="l" fontAlgn="base">
                        <a:lnSpc>
                          <a:spcPct val="115000"/>
                        </a:lnSpc>
                      </a:pPr>
                      <a:r>
                        <a:rPr lang="ru-RU" sz="1800" kern="1200" dirty="0">
                          <a:solidFill>
                            <a:srgbClr val="000000"/>
                          </a:solidFill>
                          <a:effectLst/>
                          <a:latin typeface="Arial" panose="020B0604020202020204" pitchFamily="34" charset="0"/>
                          <a:ea typeface="+mn-ea"/>
                          <a:cs typeface="+mn-cs"/>
                        </a:rPr>
                        <a:t>где </a:t>
                      </a:r>
                      <a:r>
                        <a:rPr lang="ru-RU" sz="1800" i="1" kern="1200" dirty="0">
                          <a:solidFill>
                            <a:srgbClr val="000000"/>
                          </a:solidFill>
                          <a:effectLst/>
                          <a:latin typeface="Arial" panose="020B0604020202020204" pitchFamily="34" charset="0"/>
                          <a:ea typeface="+mn-ea"/>
                          <a:cs typeface="+mn-cs"/>
                        </a:rPr>
                        <a:t>G</a:t>
                      </a:r>
                      <a:r>
                        <a:rPr lang="ru-RU" sz="1800" kern="1200" baseline="-25000" dirty="0">
                          <a:solidFill>
                            <a:srgbClr val="000000"/>
                          </a:solidFill>
                          <a:effectLst/>
                          <a:latin typeface="Arial" panose="020B0604020202020204" pitchFamily="34" charset="0"/>
                          <a:ea typeface="+mn-ea"/>
                          <a:cs typeface="+mn-cs"/>
                        </a:rPr>
                        <a:t>r,0</a:t>
                      </a:r>
                      <a:r>
                        <a:rPr lang="ru-RU" sz="1800" kern="1200" dirty="0">
                          <a:solidFill>
                            <a:srgbClr val="000000"/>
                          </a:solidFill>
                          <a:effectLst/>
                          <a:latin typeface="Arial" panose="020B0604020202020204" pitchFamily="34" charset="0"/>
                          <a:ea typeface="+mn-ea"/>
                          <a:cs typeface="+mn-cs"/>
                        </a:rPr>
                        <a:t> – соответствующее отображаемое значение</a:t>
                      </a:r>
                      <a:r>
                        <a:rPr lang="ru-RU" sz="2400" kern="1200" dirty="0">
                          <a:solidFill>
                            <a:srgbClr val="000000"/>
                          </a:solidFill>
                          <a:effectLst/>
                          <a:latin typeface="Arial" panose="020B0604020202020204" pitchFamily="34" charset="0"/>
                          <a:ea typeface="+mn-ea"/>
                          <a:cs typeface="+mn-cs"/>
                        </a:rPr>
                        <a:t>.</a:t>
                      </a:r>
                      <a:endParaRPr lang="en-US" sz="3600" dirty="0">
                        <a:effectLst/>
                        <a:latin typeface="Times New Roman" panose="02020603050405020304" pitchFamily="18" charset="0"/>
                        <a:ea typeface="Times New Roman" panose="02020603050405020304" pitchFamily="18" charset="0"/>
                      </a:endParaRPr>
                    </a:p>
                    <a:p>
                      <a:pPr algn="l" fontAlgn="base">
                        <a:lnSpc>
                          <a:spcPct val="115000"/>
                        </a:lnSpc>
                      </a:pPr>
                      <a:r>
                        <a:rPr lang="ru-RU" sz="1600" kern="1200" dirty="0">
                          <a:solidFill>
                            <a:srgbClr val="000000"/>
                          </a:solidFill>
                          <a:effectLst/>
                          <a:latin typeface="+mn-lt"/>
                          <a:ea typeface="+mn-ea"/>
                          <a:cs typeface="+mn-cs"/>
                        </a:rPr>
                        <a:t>Примечание ― Эталонный отклик является обратной величиной эталонного калибровочного коэффициента.</a:t>
                      </a:r>
                      <a:endParaRPr lang="en-US" sz="1600" dirty="0">
                        <a:effectLst/>
                        <a:latin typeface="+mn-lt"/>
                        <a:ea typeface="Times New Roman" panose="02020603050405020304" pitchFamily="18" charset="0"/>
                      </a:endParaRPr>
                    </a:p>
                    <a:p>
                      <a:pPr algn="l"/>
                      <a:r>
                        <a:rPr lang="ru-RU" sz="1800" b="1" kern="1200" dirty="0">
                          <a:solidFill>
                            <a:srgbClr val="000000"/>
                          </a:solidFill>
                          <a:effectLst/>
                          <a:latin typeface="+mn-lt"/>
                          <a:ea typeface="+mn-ea"/>
                          <a:cs typeface="+mn-cs"/>
                        </a:rPr>
                        <a:t>(МЭК 60846-1)</a:t>
                      </a:r>
                      <a:endParaRPr lang="en-US" sz="1800" b="1" dirty="0">
                        <a:solidFill>
                          <a:schemeClr val="tx1"/>
                        </a:solidFill>
                        <a:latin typeface="+mn-lt"/>
                      </a:endParaRPr>
                    </a:p>
                  </a:txBody>
                  <a:tcPr/>
                </a:tc>
                <a:extLst>
                  <a:ext uri="{0D108BD9-81ED-4DB2-BD59-A6C34878D82A}">
                    <a16:rowId xmlns:a16="http://schemas.microsoft.com/office/drawing/2014/main" val="2886381709"/>
                  </a:ext>
                </a:extLst>
              </a:tr>
            </a:tbl>
          </a:graphicData>
        </a:graphic>
      </p:graphicFrame>
      <p:pic>
        <p:nvPicPr>
          <p:cNvPr id="6" name="Рисунок 5">
            <a:extLst>
              <a:ext uri="{FF2B5EF4-FFF2-40B4-BE49-F238E27FC236}">
                <a16:creationId xmlns:a16="http://schemas.microsoft.com/office/drawing/2014/main" id="{33D6CE6D-065D-4038-91E3-AE245FE51D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924873"/>
            <a:ext cx="1368152" cy="574434"/>
          </a:xfrm>
          <a:prstGeom prst="rect">
            <a:avLst/>
          </a:prstGeom>
          <a:noFill/>
          <a:ln>
            <a:noFill/>
          </a:ln>
        </p:spPr>
      </p:pic>
    </p:spTree>
    <p:extLst>
      <p:ext uri="{BB962C8B-B14F-4D97-AF65-F5344CB8AC3E}">
        <p14:creationId xmlns:p14="http://schemas.microsoft.com/office/powerpoint/2010/main" val="235536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590872" y="692274"/>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10)</a:t>
            </a:r>
            <a:r>
              <a:rPr kumimoji="0" lang="ru-RU" sz="28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j-ea"/>
                <a:cs typeface="Arial"/>
              </a:rPr>
              <a:t>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1363736293"/>
              </p:ext>
            </p:extLst>
          </p:nvPr>
        </p:nvGraphicFramePr>
        <p:xfrm>
          <a:off x="323528" y="1556792"/>
          <a:ext cx="8513150" cy="3528392"/>
        </p:xfrm>
        <a:graphic>
          <a:graphicData uri="http://schemas.openxmlformats.org/drawingml/2006/table">
            <a:tbl>
              <a:tblPr firstRow="1" bandRow="1">
                <a:tableStyleId>{5C22544A-7EE6-4342-B048-85BDC9FD1C3A}</a:tableStyleId>
              </a:tblPr>
              <a:tblGrid>
                <a:gridCol w="1568166">
                  <a:extLst>
                    <a:ext uri="{9D8B030D-6E8A-4147-A177-3AD203B41FA5}">
                      <a16:colId xmlns:a16="http://schemas.microsoft.com/office/drawing/2014/main" val="4090781162"/>
                    </a:ext>
                  </a:extLst>
                </a:gridCol>
                <a:gridCol w="2831745">
                  <a:extLst>
                    <a:ext uri="{9D8B030D-6E8A-4147-A177-3AD203B41FA5}">
                      <a16:colId xmlns:a16="http://schemas.microsoft.com/office/drawing/2014/main" val="3880520521"/>
                    </a:ext>
                  </a:extLst>
                </a:gridCol>
                <a:gridCol w="4113239">
                  <a:extLst>
                    <a:ext uri="{9D8B030D-6E8A-4147-A177-3AD203B41FA5}">
                      <a16:colId xmlns:a16="http://schemas.microsoft.com/office/drawing/2014/main" val="3564525435"/>
                    </a:ext>
                  </a:extLst>
                </a:gridCol>
              </a:tblGrid>
              <a:tr h="65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Характеристика</a:t>
                      </a:r>
                      <a:endParaRPr lang="en-US" dirty="0">
                        <a:solidFill>
                          <a:schemeClr val="tx1"/>
                        </a:solidFill>
                      </a:endParaRPr>
                    </a:p>
                  </a:txBody>
                  <a:tcPr/>
                </a:tc>
                <a:tc gridSpan="2">
                  <a:txBody>
                    <a:bodyPr/>
                    <a:lstStyle/>
                    <a:p>
                      <a:pPr algn="ctr"/>
                      <a:r>
                        <a:rPr lang="ru-RU" dirty="0">
                          <a:solidFill>
                            <a:schemeClr val="tx1"/>
                          </a:solidFill>
                        </a:rPr>
                        <a:t>Определение </a:t>
                      </a:r>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405742">
                <a:tc>
                  <a:txBody>
                    <a:bodyPr/>
                    <a:lstStyle/>
                    <a:p>
                      <a:pPr algn="ct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chemeClr val="tx1"/>
                          </a:solidFill>
                        </a:rPr>
                        <a:t>российское</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2467221">
                <a:tc>
                  <a:txBody>
                    <a:bodyPr/>
                    <a:lstStyle/>
                    <a:p>
                      <a:r>
                        <a:rPr kumimoji="0" 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относительный</a:t>
                      </a:r>
                      <a:r>
                        <a:rPr lang="ru-RU" sz="1800" b="1" kern="1200" dirty="0">
                          <a:solidFill>
                            <a:srgbClr val="000000"/>
                          </a:solidFill>
                          <a:effectLst/>
                          <a:latin typeface="Arial" panose="020B0604020202020204" pitchFamily="34" charset="0"/>
                          <a:ea typeface="+mn-ea"/>
                          <a:cs typeface="+mn-cs"/>
                        </a:rPr>
                        <a:t> отклик</a:t>
                      </a:r>
                      <a:endParaRPr lang="en-US" dirty="0">
                        <a:solidFill>
                          <a:schemeClr val="tx1"/>
                        </a:solidFill>
                      </a:endParaRPr>
                    </a:p>
                  </a:txBody>
                  <a:tcPr/>
                </a:tc>
                <a:tc>
                  <a:txBody>
                    <a:bodyPr/>
                    <a:lstStyle/>
                    <a:p>
                      <a:pPr algn="ctr">
                        <a:lnSpc>
                          <a:spcPct val="115000"/>
                        </a:lnSpc>
                      </a:pPr>
                      <a:r>
                        <a:rPr lang="ru-RU" b="1" dirty="0">
                          <a:solidFill>
                            <a:schemeClr val="tx1"/>
                          </a:solidFill>
                        </a:rPr>
                        <a:t>нет</a:t>
                      </a:r>
                      <a:endParaRPr lang="en-US" b="1" dirty="0">
                        <a:solidFill>
                          <a:schemeClr val="tx1"/>
                        </a:solidFill>
                      </a:endParaRPr>
                    </a:p>
                  </a:txBody>
                  <a:tcPr/>
                </a:tc>
                <a:tc>
                  <a:txBody>
                    <a:bodyPr/>
                    <a:lstStyle/>
                    <a:p>
                      <a:pPr algn="just" fontAlgn="base">
                        <a:lnSpc>
                          <a:spcPct val="115000"/>
                        </a:lnSpc>
                      </a:pPr>
                      <a:r>
                        <a:rPr lang="ru-RU" sz="1800" b="1" kern="1200" dirty="0">
                          <a:solidFill>
                            <a:srgbClr val="000000"/>
                          </a:solidFill>
                          <a:effectLst/>
                          <a:latin typeface="Arial" panose="020B0604020202020204" pitchFamily="34" charset="0"/>
                          <a:ea typeface="+mn-ea"/>
                          <a:cs typeface="+mn-cs"/>
                        </a:rPr>
                        <a:t>относительный отклик; </a:t>
                      </a:r>
                      <a:r>
                        <a:rPr lang="ru-RU" sz="1800" b="1" i="1" kern="1200" dirty="0">
                          <a:solidFill>
                            <a:srgbClr val="000000"/>
                          </a:solidFill>
                          <a:effectLst/>
                          <a:latin typeface="Arial" panose="020B0604020202020204" pitchFamily="34" charset="0"/>
                          <a:ea typeface="+mn-ea"/>
                          <a:cs typeface="+mn-cs"/>
                        </a:rPr>
                        <a:t>r </a:t>
                      </a:r>
                      <a:r>
                        <a:rPr lang="ru-RU" sz="1800" kern="1200" dirty="0">
                          <a:solidFill>
                            <a:srgbClr val="000000"/>
                          </a:solidFill>
                          <a:effectLst/>
                          <a:latin typeface="Arial" panose="020B0604020202020204" pitchFamily="34" charset="0"/>
                          <a:ea typeface="+mn-ea"/>
                          <a:cs typeface="+mn-cs"/>
                        </a:rPr>
                        <a:t>(</a:t>
                      </a:r>
                      <a:r>
                        <a:rPr lang="ru-RU" sz="1800" kern="1200" dirty="0" err="1">
                          <a:solidFill>
                            <a:srgbClr val="000000"/>
                          </a:solidFill>
                          <a:effectLst/>
                          <a:latin typeface="Arial" panose="020B0604020202020204" pitchFamily="34" charset="0"/>
                          <a:ea typeface="+mn-ea"/>
                          <a:cs typeface="+mn-cs"/>
                        </a:rPr>
                        <a:t>relative</a:t>
                      </a:r>
                      <a:r>
                        <a:rPr lang="ru-RU" sz="1800" kern="1200" dirty="0">
                          <a:solidFill>
                            <a:srgbClr val="000000"/>
                          </a:solidFill>
                          <a:effectLst/>
                          <a:latin typeface="Arial" panose="020B0604020202020204" pitchFamily="34" charset="0"/>
                          <a:ea typeface="+mn-ea"/>
                          <a:cs typeface="+mn-cs"/>
                        </a:rPr>
                        <a:t> </a:t>
                      </a:r>
                      <a:r>
                        <a:rPr lang="ru-RU" sz="1800" kern="1200" dirty="0" err="1">
                          <a:solidFill>
                            <a:srgbClr val="000000"/>
                          </a:solidFill>
                          <a:effectLst/>
                          <a:latin typeface="Arial" panose="020B0604020202020204" pitchFamily="34" charset="0"/>
                          <a:ea typeface="+mn-ea"/>
                          <a:cs typeface="+mn-cs"/>
                        </a:rPr>
                        <a:t>response</a:t>
                      </a:r>
                      <a:r>
                        <a:rPr lang="ru-RU" sz="1800" i="1" kern="1200" dirty="0">
                          <a:solidFill>
                            <a:srgbClr val="000000"/>
                          </a:solidFill>
                          <a:effectLst/>
                          <a:latin typeface="Arial" panose="020B0604020202020204" pitchFamily="34" charset="0"/>
                          <a:ea typeface="+mn-ea"/>
                          <a:cs typeface="+mn-cs"/>
                        </a:rPr>
                        <a:t>; r</a:t>
                      </a:r>
                      <a:r>
                        <a:rPr lang="ru-RU" sz="1800" kern="1200" dirty="0">
                          <a:solidFill>
                            <a:srgbClr val="000000"/>
                          </a:solidFill>
                          <a:effectLst/>
                          <a:latin typeface="Arial" panose="020B0604020202020204" pitchFamily="34" charset="0"/>
                          <a:ea typeface="+mn-ea"/>
                          <a:cs typeface="+mn-cs"/>
                        </a:rPr>
                        <a:t>): отношение отклика </a:t>
                      </a:r>
                      <a:r>
                        <a:rPr lang="ru-RU" sz="1800" i="1" kern="1200" dirty="0">
                          <a:solidFill>
                            <a:srgbClr val="000000"/>
                          </a:solidFill>
                          <a:effectLst/>
                          <a:latin typeface="Arial" panose="020B0604020202020204" pitchFamily="34" charset="0"/>
                          <a:ea typeface="+mn-ea"/>
                          <a:cs typeface="+mn-cs"/>
                        </a:rPr>
                        <a:t>R</a:t>
                      </a:r>
                      <a:r>
                        <a:rPr lang="ru-RU" sz="1800" kern="1200" dirty="0">
                          <a:solidFill>
                            <a:srgbClr val="000000"/>
                          </a:solidFill>
                          <a:effectLst/>
                          <a:latin typeface="Arial" panose="020B0604020202020204" pitchFamily="34" charset="0"/>
                          <a:ea typeface="+mn-ea"/>
                          <a:cs typeface="+mn-cs"/>
                        </a:rPr>
                        <a:t> к эталонному отклику </a:t>
                      </a:r>
                      <a:r>
                        <a:rPr lang="ru-RU" sz="1800" i="1" kern="1200" dirty="0">
                          <a:solidFill>
                            <a:srgbClr val="000000"/>
                          </a:solidFill>
                          <a:effectLst/>
                          <a:latin typeface="Arial" panose="020B0604020202020204" pitchFamily="34" charset="0"/>
                          <a:ea typeface="+mn-ea"/>
                          <a:cs typeface="+mn-cs"/>
                        </a:rPr>
                        <a:t>R</a:t>
                      </a:r>
                      <a:r>
                        <a:rPr lang="ru-RU" sz="1800" kern="1200" baseline="-25000" dirty="0">
                          <a:solidFill>
                            <a:srgbClr val="000000"/>
                          </a:solidFill>
                          <a:effectLst/>
                          <a:latin typeface="Arial" panose="020B0604020202020204" pitchFamily="34" charset="0"/>
                          <a:ea typeface="+mn-ea"/>
                          <a:cs typeface="+mn-cs"/>
                        </a:rPr>
                        <a:t>0</a:t>
                      </a:r>
                      <a:endParaRPr lang="en-US" sz="2800" dirty="0">
                        <a:effectLst/>
                        <a:latin typeface="Times New Roman" panose="02020603050405020304" pitchFamily="18" charset="0"/>
                        <a:ea typeface="Times New Roman" panose="02020603050405020304" pitchFamily="18" charset="0"/>
                      </a:endParaRPr>
                    </a:p>
                    <a:p>
                      <a:endParaRPr lang="ru-RU" sz="1800" b="1" dirty="0">
                        <a:solidFill>
                          <a:schemeClr val="tx1"/>
                        </a:solidFill>
                        <a:latin typeface="+mn-lt"/>
                      </a:endParaRPr>
                    </a:p>
                    <a:p>
                      <a:endParaRPr lang="ru-RU" sz="1800" b="1" dirty="0">
                        <a:solidFill>
                          <a:schemeClr val="tx1"/>
                        </a:solidFill>
                        <a:latin typeface="+mn-lt"/>
                      </a:endParaRPr>
                    </a:p>
                    <a:p>
                      <a:endParaRPr lang="ru-RU"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0000"/>
                          </a:solidFill>
                          <a:effectLst/>
                          <a:uLnTx/>
                          <a:uFillTx/>
                          <a:latin typeface="+mn-lt"/>
                          <a:ea typeface="+mn-ea"/>
                          <a:cs typeface="+mn-cs"/>
                        </a:rPr>
                        <a:t>(МЭК 60846-1)</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lang="en-US" sz="1800" b="1" dirty="0">
                        <a:solidFill>
                          <a:schemeClr val="tx1"/>
                        </a:solidFill>
                        <a:latin typeface="+mn-lt"/>
                      </a:endParaRPr>
                    </a:p>
                  </a:txBody>
                  <a:tcPr/>
                </a:tc>
                <a:extLst>
                  <a:ext uri="{0D108BD9-81ED-4DB2-BD59-A6C34878D82A}">
                    <a16:rowId xmlns:a16="http://schemas.microsoft.com/office/drawing/2014/main" val="2886381709"/>
                  </a:ext>
                </a:extLst>
              </a:tr>
            </a:tbl>
          </a:graphicData>
        </a:graphic>
      </p:graphicFrame>
      <p:pic>
        <p:nvPicPr>
          <p:cNvPr id="7" name="Рисунок 6">
            <a:extLst>
              <a:ext uri="{FF2B5EF4-FFF2-40B4-BE49-F238E27FC236}">
                <a16:creationId xmlns:a16="http://schemas.microsoft.com/office/drawing/2014/main" id="{A684E037-2BDB-4299-8E74-93FE15B82F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573016"/>
            <a:ext cx="1512168" cy="792088"/>
          </a:xfrm>
          <a:prstGeom prst="rect">
            <a:avLst/>
          </a:prstGeom>
          <a:noFill/>
          <a:ln>
            <a:noFill/>
          </a:ln>
        </p:spPr>
      </p:pic>
    </p:spTree>
    <p:extLst>
      <p:ext uri="{BB962C8B-B14F-4D97-AF65-F5344CB8AC3E}">
        <p14:creationId xmlns:p14="http://schemas.microsoft.com/office/powerpoint/2010/main" val="138681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590872" y="692274"/>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11)</a:t>
            </a:r>
            <a:r>
              <a:rPr kumimoji="0" lang="ru-RU" sz="28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j-ea"/>
                <a:cs typeface="Arial"/>
              </a:rPr>
              <a:t>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1413400877"/>
              </p:ext>
            </p:extLst>
          </p:nvPr>
        </p:nvGraphicFramePr>
        <p:xfrm>
          <a:off x="323528" y="1556792"/>
          <a:ext cx="8513150" cy="4581611"/>
        </p:xfrm>
        <a:graphic>
          <a:graphicData uri="http://schemas.openxmlformats.org/drawingml/2006/table">
            <a:tbl>
              <a:tblPr firstRow="1" bandRow="1">
                <a:tableStyleId>{5C22544A-7EE6-4342-B048-85BDC9FD1C3A}</a:tableStyleId>
              </a:tblPr>
              <a:tblGrid>
                <a:gridCol w="1568166">
                  <a:extLst>
                    <a:ext uri="{9D8B030D-6E8A-4147-A177-3AD203B41FA5}">
                      <a16:colId xmlns:a16="http://schemas.microsoft.com/office/drawing/2014/main" val="4090781162"/>
                    </a:ext>
                  </a:extLst>
                </a:gridCol>
                <a:gridCol w="2824322">
                  <a:extLst>
                    <a:ext uri="{9D8B030D-6E8A-4147-A177-3AD203B41FA5}">
                      <a16:colId xmlns:a16="http://schemas.microsoft.com/office/drawing/2014/main" val="3880520521"/>
                    </a:ext>
                  </a:extLst>
                </a:gridCol>
                <a:gridCol w="4120662">
                  <a:extLst>
                    <a:ext uri="{9D8B030D-6E8A-4147-A177-3AD203B41FA5}">
                      <a16:colId xmlns:a16="http://schemas.microsoft.com/office/drawing/2014/main" val="3564525435"/>
                    </a:ext>
                  </a:extLst>
                </a:gridCol>
              </a:tblGrid>
              <a:tr h="65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Характеристика</a:t>
                      </a:r>
                      <a:endParaRPr lang="en-US" dirty="0">
                        <a:solidFill>
                          <a:schemeClr val="tx1"/>
                        </a:solidFill>
                      </a:endParaRPr>
                    </a:p>
                  </a:txBody>
                  <a:tcPr/>
                </a:tc>
                <a:tc gridSpan="2">
                  <a:txBody>
                    <a:bodyPr/>
                    <a:lstStyle/>
                    <a:p>
                      <a:pPr algn="ctr"/>
                      <a:r>
                        <a:rPr lang="ru-RU" dirty="0">
                          <a:solidFill>
                            <a:schemeClr val="tx1"/>
                          </a:solidFill>
                        </a:rPr>
                        <a:t>Определение </a:t>
                      </a:r>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405742">
                <a:tc>
                  <a:txBody>
                    <a:bodyPr/>
                    <a:lstStyle/>
                    <a:p>
                      <a:pPr algn="ct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chemeClr val="tx1"/>
                          </a:solidFill>
                        </a:rPr>
                        <a:t>российское</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2467221">
                <a:tc>
                  <a:txBody>
                    <a:bodyPr/>
                    <a:lstStyle/>
                    <a:p>
                      <a:r>
                        <a:rPr lang="ru-RU" sz="1800" b="1" kern="1200" dirty="0">
                          <a:solidFill>
                            <a:srgbClr val="000000"/>
                          </a:solidFill>
                          <a:effectLst/>
                          <a:latin typeface="Arial" panose="020B0604020202020204" pitchFamily="34" charset="0"/>
                          <a:ea typeface="+mn-ea"/>
                          <a:cs typeface="+mn-cs"/>
                        </a:rPr>
                        <a:t>чувствительность (средства измерений) </a:t>
                      </a:r>
                      <a:endParaRPr lang="en-US" dirty="0">
                        <a:solidFill>
                          <a:schemeClr val="tx1"/>
                        </a:solidFill>
                      </a:endParaRPr>
                    </a:p>
                  </a:txBody>
                  <a:tcPr/>
                </a:tc>
                <a:tc>
                  <a:txBody>
                    <a:bodyPr/>
                    <a:lstStyle/>
                    <a:p>
                      <a:pPr algn="l" fontAlgn="base">
                        <a:lnSpc>
                          <a:spcPct val="115000"/>
                        </a:lnSpc>
                      </a:pPr>
                      <a:r>
                        <a:rPr lang="ru-RU" sz="1800" b="1" kern="1200" dirty="0">
                          <a:solidFill>
                            <a:srgbClr val="000000"/>
                          </a:solidFill>
                          <a:effectLst/>
                          <a:latin typeface="Arial" panose="020B0604020202020204" pitchFamily="34" charset="0"/>
                          <a:ea typeface="+mn-ea"/>
                          <a:cs typeface="+mn-cs"/>
                        </a:rPr>
                        <a:t>чувствительность (средства измерений) </a:t>
                      </a:r>
                      <a:r>
                        <a:rPr lang="ru-RU" sz="1800" kern="1200" dirty="0">
                          <a:solidFill>
                            <a:srgbClr val="000000"/>
                          </a:solidFill>
                          <a:effectLst/>
                          <a:latin typeface="Arial" panose="020B0604020202020204" pitchFamily="34" charset="0"/>
                          <a:ea typeface="+mn-ea"/>
                          <a:cs typeface="+mn-cs"/>
                        </a:rPr>
                        <a:t>(</a:t>
                      </a:r>
                      <a:r>
                        <a:rPr lang="en-US" sz="1800" kern="1200" dirty="0">
                          <a:solidFill>
                            <a:srgbClr val="000000"/>
                          </a:solidFill>
                          <a:effectLst/>
                          <a:latin typeface="Arial" panose="020B0604020202020204" pitchFamily="34" charset="0"/>
                          <a:ea typeface="+mn-ea"/>
                          <a:cs typeface="+mn-cs"/>
                        </a:rPr>
                        <a:t>sensitivity of a measuring system</a:t>
                      </a:r>
                      <a:r>
                        <a:rPr lang="ru-RU" sz="1800" kern="1200" dirty="0">
                          <a:solidFill>
                            <a:srgbClr val="000000"/>
                          </a:solidFill>
                          <a:effectLst/>
                          <a:latin typeface="Arial" panose="020B0604020202020204" pitchFamily="34" charset="0"/>
                          <a:ea typeface="+mn-ea"/>
                          <a:cs typeface="+mn-cs"/>
                        </a:rPr>
                        <a:t>, </a:t>
                      </a:r>
                      <a:r>
                        <a:rPr lang="en-US" sz="1800" kern="1200" dirty="0">
                          <a:solidFill>
                            <a:srgbClr val="000000"/>
                          </a:solidFill>
                          <a:effectLst/>
                          <a:latin typeface="Arial" panose="020B0604020202020204" pitchFamily="34" charset="0"/>
                          <a:ea typeface="+mn-ea"/>
                          <a:cs typeface="+mn-cs"/>
                        </a:rPr>
                        <a:t>sensitivity</a:t>
                      </a:r>
                      <a:r>
                        <a:rPr lang="ru-RU" sz="1800" kern="1200" dirty="0">
                          <a:solidFill>
                            <a:srgbClr val="000000"/>
                          </a:solidFill>
                          <a:effectLst/>
                          <a:latin typeface="Arial" panose="020B0604020202020204" pitchFamily="34" charset="0"/>
                          <a:ea typeface="+mn-ea"/>
                          <a:cs typeface="+mn-cs"/>
                        </a:rPr>
                        <a:t>):</a:t>
                      </a:r>
                      <a:r>
                        <a:rPr lang="ru-RU" sz="1800" b="1" kern="1200" dirty="0">
                          <a:solidFill>
                            <a:srgbClr val="000000"/>
                          </a:solidFill>
                          <a:effectLst/>
                          <a:latin typeface="Arial" panose="020B0604020202020204" pitchFamily="34" charset="0"/>
                          <a:ea typeface="+mn-ea"/>
                          <a:cs typeface="+mn-cs"/>
                        </a:rPr>
                        <a:t> </a:t>
                      </a:r>
                      <a:r>
                        <a:rPr lang="ru-RU" sz="1800" kern="1200" dirty="0">
                          <a:solidFill>
                            <a:srgbClr val="000000"/>
                          </a:solidFill>
                          <a:effectLst/>
                          <a:latin typeface="Arial" panose="020B0604020202020204" pitchFamily="34" charset="0"/>
                          <a:ea typeface="+mn-ea"/>
                          <a:cs typeface="+mn-cs"/>
                        </a:rPr>
                        <a:t>отношение изменения показаний средства измерения к вызывающему его изменению измеряемой величины. </a:t>
                      </a:r>
                      <a:endParaRPr lang="en-US" sz="2800" dirty="0">
                        <a:effectLst/>
                        <a:latin typeface="Times New Roman" panose="02020603050405020304" pitchFamily="18" charset="0"/>
                        <a:ea typeface="Times New Roman" panose="02020603050405020304" pitchFamily="18" charset="0"/>
                      </a:endParaRPr>
                    </a:p>
                    <a:p>
                      <a:pPr algn="l"/>
                      <a:r>
                        <a:rPr lang="ru-RU" sz="1800" b="1" kern="1200" dirty="0">
                          <a:solidFill>
                            <a:srgbClr val="000000"/>
                          </a:solidFill>
                          <a:effectLst/>
                          <a:latin typeface="Arial" panose="020B0604020202020204" pitchFamily="34" charset="0"/>
                          <a:ea typeface="+mn-ea"/>
                          <a:cs typeface="+mn-cs"/>
                        </a:rPr>
                        <a:t>(РМГ 29-2013)</a:t>
                      </a:r>
                      <a:endParaRPr lang="en-US" b="1" dirty="0">
                        <a:solidFill>
                          <a:schemeClr val="tx1"/>
                        </a:solidFill>
                      </a:endParaRPr>
                    </a:p>
                  </a:txBody>
                  <a:tcPr/>
                </a:tc>
                <a:tc>
                  <a:txBody>
                    <a:bodyPr/>
                    <a:lstStyle/>
                    <a:p>
                      <a:pPr algn="just" fontAlgn="base">
                        <a:lnSpc>
                          <a:spcPct val="115000"/>
                        </a:lnSpc>
                      </a:pPr>
                      <a:r>
                        <a:rPr lang="ru-RU" sz="1800" b="1" kern="1200" dirty="0">
                          <a:solidFill>
                            <a:srgbClr val="000000"/>
                          </a:solidFill>
                          <a:effectLst/>
                          <a:latin typeface="Arial" panose="020B0604020202020204" pitchFamily="34" charset="0"/>
                          <a:ea typeface="+mn-ea"/>
                          <a:cs typeface="+mn-cs"/>
                        </a:rPr>
                        <a:t>чувствительность (средства измерений) </a:t>
                      </a:r>
                      <a:r>
                        <a:rPr lang="ru-RU" sz="1800" kern="1200" dirty="0">
                          <a:solidFill>
                            <a:srgbClr val="000000"/>
                          </a:solidFill>
                          <a:effectLst/>
                          <a:latin typeface="Arial" panose="020B0604020202020204" pitchFamily="34" charset="0"/>
                          <a:ea typeface="+mn-ea"/>
                          <a:cs typeface="+mn-cs"/>
                        </a:rPr>
                        <a:t>(</a:t>
                      </a:r>
                      <a:r>
                        <a:rPr lang="en-US" sz="1800" kern="1200" dirty="0">
                          <a:solidFill>
                            <a:srgbClr val="000000"/>
                          </a:solidFill>
                          <a:effectLst/>
                          <a:latin typeface="Arial" panose="020B0604020202020204" pitchFamily="34" charset="0"/>
                          <a:ea typeface="+mn-ea"/>
                          <a:cs typeface="+mn-cs"/>
                        </a:rPr>
                        <a:t>sensitivity of a measuring system</a:t>
                      </a:r>
                      <a:r>
                        <a:rPr lang="ru-RU" sz="1800" kern="1200" dirty="0">
                          <a:solidFill>
                            <a:srgbClr val="000000"/>
                          </a:solidFill>
                          <a:effectLst/>
                          <a:latin typeface="Arial" panose="020B0604020202020204" pitchFamily="34" charset="0"/>
                          <a:ea typeface="+mn-ea"/>
                          <a:cs typeface="+mn-cs"/>
                        </a:rPr>
                        <a:t>, </a:t>
                      </a:r>
                      <a:r>
                        <a:rPr lang="en-US" sz="1800" kern="1200" dirty="0">
                          <a:solidFill>
                            <a:srgbClr val="000000"/>
                          </a:solidFill>
                          <a:effectLst/>
                          <a:latin typeface="Arial" panose="020B0604020202020204" pitchFamily="34" charset="0"/>
                          <a:ea typeface="+mn-ea"/>
                          <a:cs typeface="+mn-cs"/>
                        </a:rPr>
                        <a:t>sensitivity</a:t>
                      </a:r>
                      <a:r>
                        <a:rPr lang="ru-RU" sz="1800" kern="1200" dirty="0">
                          <a:solidFill>
                            <a:srgbClr val="000000"/>
                          </a:solidFill>
                          <a:effectLst/>
                          <a:latin typeface="Arial" panose="020B0604020202020204" pitchFamily="34" charset="0"/>
                          <a:ea typeface="+mn-ea"/>
                          <a:cs typeface="+mn-cs"/>
                        </a:rPr>
                        <a:t>): отношение изменения показаний средства измерения к вызывающему его изменению измеряемой величины </a:t>
                      </a:r>
                      <a:endParaRPr lang="en-US" sz="2800" dirty="0">
                        <a:effectLst/>
                        <a:latin typeface="Times New Roman" panose="02020603050405020304" pitchFamily="18" charset="0"/>
                        <a:ea typeface="Times New Roman" panose="02020603050405020304" pitchFamily="18" charset="0"/>
                      </a:endParaRPr>
                    </a:p>
                    <a:p>
                      <a:pPr algn="just" fontAlgn="base">
                        <a:lnSpc>
                          <a:spcPct val="115000"/>
                        </a:lnSpc>
                      </a:pPr>
                      <a:r>
                        <a:rPr lang="ru-RU" sz="1400" kern="1200" spc="100" dirty="0">
                          <a:solidFill>
                            <a:srgbClr val="000000"/>
                          </a:solidFill>
                          <a:effectLst/>
                          <a:latin typeface="Arial" panose="020B0604020202020204" pitchFamily="34" charset="0"/>
                          <a:ea typeface="+mn-ea"/>
                          <a:cs typeface="+mn-cs"/>
                        </a:rPr>
                        <a:t>Примечания</a:t>
                      </a:r>
                      <a:r>
                        <a:rPr lang="ru-RU" sz="1400" kern="1200" dirty="0">
                          <a:solidFill>
                            <a:srgbClr val="000000"/>
                          </a:solidFill>
                          <a:effectLst/>
                          <a:latin typeface="Arial" panose="020B0604020202020204" pitchFamily="34" charset="0"/>
                          <a:ea typeface="+mn-ea"/>
                          <a:cs typeface="+mn-cs"/>
                        </a:rPr>
                        <a:t> </a:t>
                      </a:r>
                      <a:endParaRPr lang="en-US" sz="2800" dirty="0">
                        <a:effectLst/>
                        <a:latin typeface="Times New Roman" panose="02020603050405020304" pitchFamily="18" charset="0"/>
                        <a:ea typeface="Times New Roman" panose="02020603050405020304" pitchFamily="18" charset="0"/>
                      </a:endParaRPr>
                    </a:p>
                    <a:p>
                      <a:r>
                        <a:rPr lang="ru-RU" sz="1400" kern="1200" dirty="0">
                          <a:solidFill>
                            <a:srgbClr val="000000"/>
                          </a:solidFill>
                          <a:effectLst/>
                          <a:latin typeface="Arial" panose="020B0604020202020204" pitchFamily="34" charset="0"/>
                          <a:ea typeface="+mn-ea"/>
                          <a:cs typeface="+mn-cs"/>
                        </a:rPr>
                        <a:t>1 Чувствительность может зависеть от значения величины, которая измеряется</a:t>
                      </a:r>
                    </a:p>
                    <a:p>
                      <a:r>
                        <a:rPr kumimoji="0" lang="ru-RU" sz="1800" b="1" i="0" u="none" strike="noStrike" kern="1200" cap="none" spc="0" normalizeH="0" baseline="0" noProof="0" dirty="0">
                          <a:ln>
                            <a:noFill/>
                          </a:ln>
                          <a:solidFill>
                            <a:srgbClr val="000000"/>
                          </a:solidFill>
                          <a:effectLst/>
                          <a:uLnTx/>
                          <a:uFillTx/>
                          <a:latin typeface="+mn-lt"/>
                          <a:ea typeface="+mn-ea"/>
                          <a:cs typeface="+mn-cs"/>
                        </a:rPr>
                        <a:t>(</a:t>
                      </a:r>
                      <a:r>
                        <a:rPr lang="en-US" sz="1800" b="1" kern="1200" dirty="0">
                          <a:solidFill>
                            <a:srgbClr val="000000"/>
                          </a:solidFill>
                          <a:effectLst/>
                          <a:latin typeface="Arial" panose="020B0604020202020204" pitchFamily="34" charset="0"/>
                          <a:ea typeface="+mn-ea"/>
                          <a:cs typeface="+mn-cs"/>
                        </a:rPr>
                        <a:t>VIM</a:t>
                      </a:r>
                      <a:r>
                        <a:rPr kumimoji="0" lang="ru-RU" sz="1800" b="1" i="0" u="none" strike="noStrike" kern="1200" cap="none" spc="0" normalizeH="0" baseline="0" noProof="0" dirty="0">
                          <a:ln>
                            <a:noFill/>
                          </a:ln>
                          <a:solidFill>
                            <a:srgbClr val="000000"/>
                          </a:solidFill>
                          <a:effectLst/>
                          <a:uLnTx/>
                          <a:uFillTx/>
                          <a:latin typeface="+mn-lt"/>
                          <a:ea typeface="+mn-ea"/>
                          <a:cs typeface="+mn-cs"/>
                        </a:rPr>
                        <a:t>)</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lang="en-US" sz="1800" b="1" dirty="0">
                        <a:solidFill>
                          <a:schemeClr val="tx1"/>
                        </a:solidFill>
                        <a:latin typeface="+mn-lt"/>
                      </a:endParaRPr>
                    </a:p>
                  </a:txBody>
                  <a:tcPr/>
                </a:tc>
                <a:extLst>
                  <a:ext uri="{0D108BD9-81ED-4DB2-BD59-A6C34878D82A}">
                    <a16:rowId xmlns:a16="http://schemas.microsoft.com/office/drawing/2014/main" val="2886381709"/>
                  </a:ext>
                </a:extLst>
              </a:tr>
            </a:tbl>
          </a:graphicData>
        </a:graphic>
      </p:graphicFrame>
    </p:spTree>
    <p:extLst>
      <p:ext uri="{BB962C8B-B14F-4D97-AF65-F5344CB8AC3E}">
        <p14:creationId xmlns:p14="http://schemas.microsoft.com/office/powerpoint/2010/main" val="201846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590872" y="692274"/>
            <a:ext cx="8229600" cy="86451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 (продолжение 12)</a:t>
            </a:r>
            <a:r>
              <a:rPr kumimoji="0" lang="ru-RU" sz="28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j-ea"/>
                <a:cs typeface="Arial"/>
              </a:rPr>
              <a:t> </a:t>
            </a:r>
            <a:r>
              <a:rPr lang="ru-RU" sz="2800" b="1" dirty="0">
                <a:solidFill>
                  <a:schemeClr val="bg1">
                    <a:lumMod val="95000"/>
                  </a:schemeClr>
                </a:solidFill>
                <a:latin typeface="Arial" panose="020B0604020202020204" pitchFamily="34" charset="0"/>
                <a:ea typeface="+mn-ea"/>
                <a:cs typeface="+mn-cs"/>
              </a:rPr>
              <a:t>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229600" cy="5040560"/>
          </a:xfrm>
        </p:spPr>
        <p:txBody>
          <a:bodyPr/>
          <a:lstStyle/>
          <a:p>
            <a:pPr marL="0" marR="0" lvl="0" indent="0" algn="just" defTabSz="914400" rtl="0" eaLnBrk="0" fontAlgn="base" latinLnBrk="0" hangingPunct="0">
              <a:lnSpc>
                <a:spcPct val="115000"/>
              </a:lnSpc>
              <a:spcBef>
                <a:spcPct val="20000"/>
              </a:spcBef>
              <a:spcAft>
                <a:spcPct val="0"/>
              </a:spcAft>
              <a:buClrTx/>
              <a:buSzTx/>
              <a:buFontTx/>
              <a:buNone/>
              <a:tabLst/>
              <a:defRPr/>
            </a:pPr>
            <a:endPar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gn="just">
              <a:lnSpc>
                <a:spcPct val="115000"/>
              </a:lnSpc>
              <a:buNone/>
            </a:pPr>
            <a:endParaRPr lang="ru-RU" sz="1800" spc="40" dirty="0">
              <a:effectLst/>
              <a:latin typeface="Arial" panose="020B0604020202020204" pitchFamily="34" charset="0"/>
              <a:ea typeface="Calibri" panose="020F0502020204030204" pitchFamily="34" charset="0"/>
            </a:endParaRPr>
          </a:p>
          <a:p>
            <a:pPr marL="0" indent="0" algn="just">
              <a:lnSpc>
                <a:spcPct val="115000"/>
              </a:lnSpc>
              <a:buNone/>
            </a:pPr>
            <a:endParaRPr lang="ru-RU" sz="1800" kern="1200" dirty="0">
              <a:solidFill>
                <a:srgbClr val="000000"/>
              </a:solidFill>
              <a:effectLst/>
              <a:latin typeface="Arial" panose="020B0604020202020204" pitchFamily="34" charset="0"/>
              <a:ea typeface="+mn-ea"/>
              <a:cs typeface="+mn-cs"/>
            </a:endParaRPr>
          </a:p>
        </p:txBody>
      </p:sp>
      <p:graphicFrame>
        <p:nvGraphicFramePr>
          <p:cNvPr id="2" name="Таблица 2">
            <a:extLst>
              <a:ext uri="{FF2B5EF4-FFF2-40B4-BE49-F238E27FC236}">
                <a16:creationId xmlns:a16="http://schemas.microsoft.com/office/drawing/2014/main" id="{C459644D-F707-4545-A24B-7E49A0F78B2C}"/>
              </a:ext>
            </a:extLst>
          </p:cNvPr>
          <p:cNvGraphicFramePr>
            <a:graphicFrameLocks noGrp="1"/>
          </p:cNvGraphicFramePr>
          <p:nvPr>
            <p:extLst>
              <p:ext uri="{D42A27DB-BD31-4B8C-83A1-F6EECF244321}">
                <p14:modId xmlns:p14="http://schemas.microsoft.com/office/powerpoint/2010/main" val="199311267"/>
              </p:ext>
            </p:extLst>
          </p:nvPr>
        </p:nvGraphicFramePr>
        <p:xfrm>
          <a:off x="173313" y="1347216"/>
          <a:ext cx="8657166" cy="5512338"/>
        </p:xfrm>
        <a:graphic>
          <a:graphicData uri="http://schemas.openxmlformats.org/drawingml/2006/table">
            <a:tbl>
              <a:tblPr firstRow="1" bandRow="1">
                <a:tableStyleId>{5C22544A-7EE6-4342-B048-85BDC9FD1C3A}</a:tableStyleId>
              </a:tblPr>
              <a:tblGrid>
                <a:gridCol w="1098392">
                  <a:extLst>
                    <a:ext uri="{9D8B030D-6E8A-4147-A177-3AD203B41FA5}">
                      <a16:colId xmlns:a16="http://schemas.microsoft.com/office/drawing/2014/main" val="4090781162"/>
                    </a:ext>
                  </a:extLst>
                </a:gridCol>
                <a:gridCol w="3734534">
                  <a:extLst>
                    <a:ext uri="{9D8B030D-6E8A-4147-A177-3AD203B41FA5}">
                      <a16:colId xmlns:a16="http://schemas.microsoft.com/office/drawing/2014/main" val="3880520521"/>
                    </a:ext>
                  </a:extLst>
                </a:gridCol>
                <a:gridCol w="3824240">
                  <a:extLst>
                    <a:ext uri="{9D8B030D-6E8A-4147-A177-3AD203B41FA5}">
                      <a16:colId xmlns:a16="http://schemas.microsoft.com/office/drawing/2014/main" val="3564525435"/>
                    </a:ext>
                  </a:extLst>
                </a:gridCol>
              </a:tblGrid>
              <a:tr h="580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Характеристика</a:t>
                      </a:r>
                      <a:endParaRPr lang="en-US" sz="1600" dirty="0">
                        <a:solidFill>
                          <a:schemeClr val="tx1"/>
                        </a:solidFill>
                      </a:endParaRPr>
                    </a:p>
                  </a:txBody>
                  <a:tcPr/>
                </a:tc>
                <a:tc gridSpan="2">
                  <a:txBody>
                    <a:bodyPr/>
                    <a:lstStyle/>
                    <a:p>
                      <a:pPr algn="ctr"/>
                      <a:r>
                        <a:rPr lang="ru-RU" sz="1600" dirty="0">
                          <a:solidFill>
                            <a:schemeClr val="tx1"/>
                          </a:solidFill>
                        </a:rPr>
                        <a:t>Определение </a:t>
                      </a:r>
                      <a:endParaRPr lang="en-US" sz="1600"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306060270"/>
                  </a:ext>
                </a:extLst>
              </a:tr>
              <a:tr h="379277">
                <a:tc>
                  <a:txBody>
                    <a:bodyPr/>
                    <a:lstStyle/>
                    <a:p>
                      <a:pPr algn="ct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chemeClr val="tx1"/>
                          </a:solidFill>
                        </a:rPr>
                        <a:t>российское</a:t>
                      </a:r>
                      <a:endParaRPr lang="en-US" sz="2000"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chemeClr val="tx1"/>
                          </a:solidFill>
                          <a:effectLst/>
                          <a:uLnTx/>
                          <a:uFillTx/>
                          <a:latin typeface="+mn-lt"/>
                          <a:ea typeface="+mn-ea"/>
                          <a:cs typeface="+mn-cs"/>
                        </a:rPr>
                        <a:t>международное</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4246666085"/>
                  </a:ext>
                </a:extLst>
              </a:tr>
              <a:tr h="4341258">
                <a:tc>
                  <a:txBody>
                    <a:bodyPr/>
                    <a:lstStyle/>
                    <a:p>
                      <a:r>
                        <a:rPr lang="ru-RU" sz="1600" b="1" kern="1200" dirty="0">
                          <a:solidFill>
                            <a:srgbClr val="000000"/>
                          </a:solidFill>
                          <a:effectLst/>
                          <a:latin typeface="Arial" panose="020B0604020202020204" pitchFamily="34" charset="0"/>
                          <a:ea typeface="+mn-ea"/>
                          <a:cs typeface="+mn-cs"/>
                        </a:rPr>
                        <a:t>время отклика </a:t>
                      </a:r>
                      <a:endParaRPr lang="en-US" sz="1600" dirty="0">
                        <a:solidFill>
                          <a:schemeClr val="tx1"/>
                        </a:solidFill>
                      </a:endParaRPr>
                    </a:p>
                  </a:txBody>
                  <a:tcPr/>
                </a:tc>
                <a:tc>
                  <a:txBody>
                    <a:bodyPr/>
                    <a:lstStyle/>
                    <a:p>
                      <a:pPr algn="l" fontAlgn="base">
                        <a:lnSpc>
                          <a:spcPct val="115000"/>
                        </a:lnSpc>
                      </a:pPr>
                      <a:r>
                        <a:rPr lang="ru-RU" sz="1600" b="1" kern="1200" dirty="0">
                          <a:solidFill>
                            <a:srgbClr val="000000"/>
                          </a:solidFill>
                          <a:effectLst/>
                          <a:latin typeface="Arial" panose="020B0604020202020204" pitchFamily="34" charset="0"/>
                          <a:ea typeface="+mn-ea"/>
                          <a:cs typeface="+mn-cs"/>
                        </a:rPr>
                        <a:t>время отклика (при скачкообразном воздействии)</a:t>
                      </a:r>
                      <a:r>
                        <a:rPr lang="ru-RU" sz="1600" dirty="0">
                          <a:effectLst/>
                          <a:latin typeface="ArialMT"/>
                          <a:ea typeface="Calibri" panose="020F0502020204030204" pitchFamily="34" charset="0"/>
                          <a:cs typeface="ArialMT"/>
                        </a:rPr>
                        <a:t> (</a:t>
                      </a:r>
                      <a:r>
                        <a:rPr lang="en-US" sz="1600" kern="1200" dirty="0">
                          <a:solidFill>
                            <a:srgbClr val="000000"/>
                          </a:solidFill>
                          <a:effectLst/>
                          <a:latin typeface="Arial" panose="020B0604020202020204" pitchFamily="34" charset="0"/>
                          <a:ea typeface="+mn-ea"/>
                          <a:cs typeface="+mn-cs"/>
                        </a:rPr>
                        <a:t>step response time</a:t>
                      </a:r>
                      <a:r>
                        <a:rPr lang="ru-RU" sz="1600" kern="1200" dirty="0">
                          <a:solidFill>
                            <a:srgbClr val="000000"/>
                          </a:solidFill>
                          <a:effectLst/>
                          <a:latin typeface="Arial" panose="020B0604020202020204" pitchFamily="34" charset="0"/>
                          <a:ea typeface="+mn-ea"/>
                          <a:cs typeface="+mn-cs"/>
                        </a:rPr>
                        <a:t>):</a:t>
                      </a:r>
                      <a:r>
                        <a:rPr lang="ru-RU" sz="1600" b="1" kern="1200" dirty="0">
                          <a:solidFill>
                            <a:srgbClr val="000000"/>
                          </a:solidFill>
                          <a:effectLst/>
                          <a:latin typeface="Arial" panose="020B0604020202020204" pitchFamily="34" charset="0"/>
                          <a:ea typeface="+mn-ea"/>
                          <a:cs typeface="+mn-cs"/>
                        </a:rPr>
                        <a:t> </a:t>
                      </a:r>
                      <a:r>
                        <a:rPr lang="ru-RU" sz="1600" kern="1200" dirty="0">
                          <a:solidFill>
                            <a:srgbClr val="000000"/>
                          </a:solidFill>
                          <a:effectLst/>
                          <a:latin typeface="Arial" panose="020B0604020202020204" pitchFamily="34" charset="0"/>
                          <a:ea typeface="+mn-ea"/>
                          <a:cs typeface="+mn-cs"/>
                        </a:rPr>
                        <a:t>интервал времени от момента, когда значение величины на входе средства измерений или измерительной системы скачкообразно изменяется до определенного уровня (значения), до момента, когда соответствующее показание средства измерений или измерительной системы достигает установившегося конечного значения и остается в заданных пределах. </a:t>
                      </a:r>
                      <a:endParaRPr lang="en-US" sz="1600" dirty="0">
                        <a:effectLst/>
                        <a:latin typeface="Times New Roman" panose="02020603050405020304" pitchFamily="18" charset="0"/>
                        <a:ea typeface="Times New Roman" panose="02020603050405020304" pitchFamily="18" charset="0"/>
                      </a:endParaRPr>
                    </a:p>
                    <a:p>
                      <a:pPr algn="l"/>
                      <a:r>
                        <a:rPr lang="ru-RU" sz="1600" b="1" kern="1200" dirty="0">
                          <a:solidFill>
                            <a:srgbClr val="000000"/>
                          </a:solidFill>
                          <a:effectLst/>
                          <a:latin typeface="Arial" panose="020B0604020202020204" pitchFamily="34" charset="0"/>
                          <a:ea typeface="+mn-ea"/>
                          <a:cs typeface="+mn-cs"/>
                        </a:rPr>
                        <a:t>(РМГ 29-2013)</a:t>
                      </a:r>
                      <a:endParaRPr lang="en-US" sz="1600" b="1" dirty="0">
                        <a:solidFill>
                          <a:schemeClr val="tx1"/>
                        </a:solidFill>
                      </a:endParaRPr>
                    </a:p>
                  </a:txBody>
                  <a:tcPr/>
                </a:tc>
                <a:tc>
                  <a:txBody>
                    <a:bodyPr/>
                    <a:lstStyle/>
                    <a:p>
                      <a:pPr algn="l" fontAlgn="base">
                        <a:lnSpc>
                          <a:spcPct val="115000"/>
                        </a:lnSpc>
                      </a:pPr>
                      <a:r>
                        <a:rPr lang="ru-RU" sz="1600" b="1" kern="1200" dirty="0">
                          <a:solidFill>
                            <a:srgbClr val="000000"/>
                          </a:solidFill>
                          <a:effectLst/>
                          <a:latin typeface="Arial" panose="020B0604020202020204" pitchFamily="34" charset="0"/>
                          <a:ea typeface="+mn-ea"/>
                          <a:cs typeface="+mn-cs"/>
                        </a:rPr>
                        <a:t>время отклика при скачкообразном воздействии</a:t>
                      </a:r>
                      <a:r>
                        <a:rPr lang="ru-RU" sz="1600" kern="1200" dirty="0">
                          <a:solidFill>
                            <a:srgbClr val="000000"/>
                          </a:solidFill>
                          <a:effectLst/>
                          <a:latin typeface="Arial" panose="020B0604020202020204" pitchFamily="34" charset="0"/>
                          <a:ea typeface="+mn-ea"/>
                          <a:cs typeface="+mn-cs"/>
                        </a:rPr>
                        <a:t> (</a:t>
                      </a:r>
                      <a:r>
                        <a:rPr lang="ru-RU" sz="1600" kern="1200" dirty="0" err="1">
                          <a:solidFill>
                            <a:srgbClr val="000000"/>
                          </a:solidFill>
                          <a:effectLst/>
                          <a:latin typeface="Arial" panose="020B0604020202020204" pitchFamily="34" charset="0"/>
                          <a:ea typeface="+mn-ea"/>
                          <a:cs typeface="+mn-cs"/>
                        </a:rPr>
                        <a:t>step</a:t>
                      </a:r>
                      <a:r>
                        <a:rPr lang="ru-RU" sz="1600" kern="1200" dirty="0">
                          <a:solidFill>
                            <a:srgbClr val="000000"/>
                          </a:solidFill>
                          <a:effectLst/>
                          <a:latin typeface="Arial" panose="020B0604020202020204" pitchFamily="34" charset="0"/>
                          <a:ea typeface="+mn-ea"/>
                          <a:cs typeface="+mn-cs"/>
                        </a:rPr>
                        <a:t> </a:t>
                      </a:r>
                      <a:r>
                        <a:rPr lang="ru-RU" sz="1600" kern="1200" dirty="0" err="1">
                          <a:solidFill>
                            <a:srgbClr val="000000"/>
                          </a:solidFill>
                          <a:effectLst/>
                          <a:latin typeface="Arial" panose="020B0604020202020204" pitchFamily="34" charset="0"/>
                          <a:ea typeface="+mn-ea"/>
                          <a:cs typeface="+mn-cs"/>
                        </a:rPr>
                        <a:t>response</a:t>
                      </a:r>
                      <a:r>
                        <a:rPr lang="ru-RU" sz="1600" kern="1200" dirty="0">
                          <a:solidFill>
                            <a:srgbClr val="000000"/>
                          </a:solidFill>
                          <a:effectLst/>
                          <a:latin typeface="Arial" panose="020B0604020202020204" pitchFamily="34" charset="0"/>
                          <a:ea typeface="+mn-ea"/>
                          <a:cs typeface="+mn-cs"/>
                        </a:rPr>
                        <a:t> </a:t>
                      </a:r>
                      <a:r>
                        <a:rPr lang="ru-RU" sz="1600" kern="1200" dirty="0" err="1">
                          <a:solidFill>
                            <a:srgbClr val="000000"/>
                          </a:solidFill>
                          <a:effectLst/>
                          <a:latin typeface="Arial" panose="020B0604020202020204" pitchFamily="34" charset="0"/>
                          <a:ea typeface="+mn-ea"/>
                          <a:cs typeface="+mn-cs"/>
                        </a:rPr>
                        <a:t>time</a:t>
                      </a:r>
                      <a:r>
                        <a:rPr lang="ru-RU" sz="1600" kern="1200" dirty="0">
                          <a:solidFill>
                            <a:srgbClr val="000000"/>
                          </a:solidFill>
                          <a:effectLst/>
                          <a:latin typeface="Arial" panose="020B0604020202020204" pitchFamily="34" charset="0"/>
                          <a:ea typeface="+mn-ea"/>
                          <a:cs typeface="+mn-cs"/>
                        </a:rPr>
                        <a:t>): промежуток времени между моментом, когда входное значение величины </a:t>
                      </a:r>
                      <a:r>
                        <a:rPr lang="en-US" sz="1600" kern="1200" dirty="0">
                          <a:solidFill>
                            <a:srgbClr val="000000"/>
                          </a:solidFill>
                          <a:effectLst/>
                          <a:latin typeface="Arial" panose="020B0604020202020204" pitchFamily="34" charset="0"/>
                          <a:ea typeface="+mn-ea"/>
                          <a:cs typeface="+mn-cs"/>
                        </a:rPr>
                        <a:t>c</a:t>
                      </a:r>
                      <a:r>
                        <a:rPr lang="ru-RU" sz="1600" kern="1200" dirty="0" err="1">
                          <a:solidFill>
                            <a:srgbClr val="000000"/>
                          </a:solidFill>
                          <a:effectLst/>
                          <a:latin typeface="Arial" panose="020B0604020202020204" pitchFamily="34" charset="0"/>
                          <a:ea typeface="+mn-ea"/>
                          <a:cs typeface="+mn-cs"/>
                        </a:rPr>
                        <a:t>редства</a:t>
                      </a:r>
                      <a:r>
                        <a:rPr lang="ru-RU" sz="1600" kern="1200" dirty="0">
                          <a:solidFill>
                            <a:srgbClr val="000000"/>
                          </a:solidFill>
                          <a:effectLst/>
                          <a:latin typeface="Arial" panose="020B0604020202020204" pitchFamily="34" charset="0"/>
                          <a:ea typeface="+mn-ea"/>
                          <a:cs typeface="+mn-cs"/>
                        </a:rPr>
                        <a:t> измерений или измерительного комплекса подвергается внезапному изменению между двумя определенными постоянными значениями величины, и моментом, когда соответствующее показание устанавливается в определенных пределах вокруг своего установившегося конечного значения </a:t>
                      </a:r>
                      <a:endParaRPr lang="en-US" sz="1600" dirty="0">
                        <a:effectLst/>
                        <a:latin typeface="Times New Roman" panose="02020603050405020304" pitchFamily="18" charset="0"/>
                        <a:ea typeface="Times New Roman" panose="02020603050405020304" pitchFamily="18" charset="0"/>
                      </a:endParaRPr>
                    </a:p>
                    <a:p>
                      <a:pPr algn="l"/>
                      <a:r>
                        <a:rPr kumimoji="0" lang="ru-RU" sz="1600" b="1" i="0" u="none" strike="noStrike" kern="1200" cap="none" spc="0" normalizeH="0" baseline="0" noProof="0" dirty="0">
                          <a:ln>
                            <a:noFill/>
                          </a:ln>
                          <a:solidFill>
                            <a:srgbClr val="000000"/>
                          </a:solidFill>
                          <a:effectLst/>
                          <a:uLnTx/>
                          <a:uFillTx/>
                          <a:latin typeface="+mn-lt"/>
                          <a:ea typeface="+mn-ea"/>
                          <a:cs typeface="+mn-cs"/>
                        </a:rPr>
                        <a:t>(</a:t>
                      </a:r>
                      <a:r>
                        <a:rPr lang="en-US" sz="1600" b="1" kern="1200" dirty="0">
                          <a:solidFill>
                            <a:srgbClr val="000000"/>
                          </a:solidFill>
                          <a:effectLst/>
                          <a:latin typeface="Arial" panose="020B0604020202020204" pitchFamily="34" charset="0"/>
                          <a:ea typeface="+mn-ea"/>
                          <a:cs typeface="+mn-cs"/>
                        </a:rPr>
                        <a:t>VIM</a:t>
                      </a:r>
                      <a:r>
                        <a:rPr kumimoji="0" lang="ru-RU" sz="1600" b="1" i="0" u="none" strike="noStrike" kern="1200" cap="none" spc="0" normalizeH="0" baseline="0" noProof="0" dirty="0">
                          <a:ln>
                            <a:noFill/>
                          </a:ln>
                          <a:solidFill>
                            <a:srgbClr val="000000"/>
                          </a:solidFill>
                          <a:effectLst/>
                          <a:uLnTx/>
                          <a:uFillTx/>
                          <a:latin typeface="+mn-lt"/>
                          <a:ea typeface="+mn-ea"/>
                          <a:cs typeface="+mn-cs"/>
                        </a:rPr>
                        <a:t>)</a:t>
                      </a:r>
                      <a:endParaRPr kumimoji="0" lang="en-US" sz="1600" b="1" i="0" u="none" strike="noStrike" kern="1200" cap="none" spc="0" normalizeH="0" baseline="0" noProof="0" dirty="0">
                        <a:ln>
                          <a:noFill/>
                        </a:ln>
                        <a:solidFill>
                          <a:srgbClr val="000000"/>
                        </a:solidFill>
                        <a:effectLst/>
                        <a:uLnTx/>
                        <a:uFillTx/>
                        <a:latin typeface="+mn-lt"/>
                        <a:ea typeface="+mn-ea"/>
                        <a:cs typeface="+mn-cs"/>
                      </a:endParaRPr>
                    </a:p>
                    <a:p>
                      <a:pPr algn="l"/>
                      <a:endParaRPr lang="en-US" sz="1800" b="1" dirty="0">
                        <a:solidFill>
                          <a:schemeClr val="tx1"/>
                        </a:solidFill>
                        <a:latin typeface="+mn-lt"/>
                      </a:endParaRPr>
                    </a:p>
                  </a:txBody>
                  <a:tcPr/>
                </a:tc>
                <a:extLst>
                  <a:ext uri="{0D108BD9-81ED-4DB2-BD59-A6C34878D82A}">
                    <a16:rowId xmlns:a16="http://schemas.microsoft.com/office/drawing/2014/main" val="2886381709"/>
                  </a:ext>
                </a:extLst>
              </a:tr>
            </a:tbl>
          </a:graphicData>
        </a:graphic>
      </p:graphicFrame>
    </p:spTree>
    <p:extLst>
      <p:ext uri="{BB962C8B-B14F-4D97-AF65-F5344CB8AC3E}">
        <p14:creationId xmlns:p14="http://schemas.microsoft.com/office/powerpoint/2010/main" val="278461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lang="ru-RU" altLang="en-US" sz="2800" dirty="0">
                <a:solidFill>
                  <a:schemeClr val="bg1">
                    <a:lumMod val="95000"/>
                  </a:schemeClr>
                </a:solidFill>
                <a:latin typeface="Calibri" panose="020F0502020204030204" pitchFamily="34" charset="0"/>
                <a:cs typeface="Calibri" panose="020F0502020204030204" pitchFamily="34" charset="0"/>
              </a:rPr>
              <a:t>Что делать?</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496944" cy="4824958"/>
          </a:xfrm>
        </p:spPr>
        <p:txBody>
          <a:bodyPr/>
          <a:lstStyle/>
          <a:p>
            <a:pPr marL="0" indent="0">
              <a:lnSpc>
                <a:spcPct val="115000"/>
              </a:lnSpc>
              <a:buNone/>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Школа стандартизации в России отсутствует, современные российские стандарты полны ошибок, а названия таких советских ГОСТ-</a:t>
            </a:r>
            <a:r>
              <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rPr>
              <a:t>ов</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 как 27451-87, 28271-89 приводятся только для придания метрологической формы документам.</a:t>
            </a:r>
          </a:p>
          <a:p>
            <a:pPr marL="0" marR="0" lvl="0" indent="0" algn="l" defTabSz="914400" rtl="0" eaLnBrk="0" fontAlgn="base" latinLnBrk="0" hangingPunct="0">
              <a:lnSpc>
                <a:spcPct val="115000"/>
              </a:lnSpc>
              <a:spcBef>
                <a:spcPct val="2000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Дозиметрия не может развиваться в отсутствие стандартов, поэтому надо принимать международные стандарты ИСО и МЭК как российские стандарты. При этом надо заложить возможность оценки соответствия требованиям как с использованием понятия «неопределенности», так и «погрешности».</a:t>
            </a:r>
            <a:endPar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a:p>
            <a:pPr marL="0" indent="0">
              <a:lnSpc>
                <a:spcPct val="115000"/>
              </a:lnSpc>
              <a:buNone/>
            </a:pPr>
            <a:endParaRPr lang="ru-RU" sz="2000" dirty="0">
              <a:solidFill>
                <a:srgbClr val="000000"/>
              </a:solidFill>
              <a:latin typeface="Arial" panose="020B0604020202020204" pitchFamily="34" charset="0"/>
              <a:ea typeface="Calibri" panose="020F0502020204030204" pitchFamily="34" charset="0"/>
            </a:endParaRPr>
          </a:p>
          <a:p>
            <a:pPr marL="457200" indent="-457200">
              <a:lnSpc>
                <a:spcPct val="115000"/>
              </a:lnSpc>
              <a:buAutoNum type="arabicPeriod"/>
            </a:pPr>
            <a:endParaRPr lang="ru-RU" sz="2000" dirty="0">
              <a:solidFill>
                <a:srgbClr val="000000"/>
              </a:solidFill>
              <a:latin typeface="Arial" panose="020B0604020202020204" pitchFamily="34" charset="0"/>
              <a:ea typeface="Calibri" panose="020F0502020204030204" pitchFamily="34" charset="0"/>
            </a:endParaRPr>
          </a:p>
          <a:p>
            <a:pPr marL="0" indent="0">
              <a:lnSpc>
                <a:spcPct val="115000"/>
              </a:lnSpc>
              <a:buNone/>
            </a:pPr>
            <a:endParaRPr lang="ru-RU" sz="20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7166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lang="ru-RU" altLang="en-US" sz="2800" dirty="0">
                <a:solidFill>
                  <a:schemeClr val="bg1">
                    <a:lumMod val="95000"/>
                  </a:schemeClr>
                </a:solidFill>
                <a:latin typeface="Calibri" panose="020F0502020204030204" pitchFamily="34" charset="0"/>
                <a:cs typeface="Calibri" panose="020F0502020204030204" pitchFamily="34" charset="0"/>
              </a:rPr>
              <a:t>Как у соседей?</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496944" cy="4824958"/>
          </a:xfrm>
        </p:spPr>
        <p:txBody>
          <a:bodyPr/>
          <a:lstStyle/>
          <a:p>
            <a:pPr marL="0" indent="0">
              <a:lnSpc>
                <a:spcPct val="115000"/>
              </a:lnSpc>
              <a:buNone/>
            </a:pPr>
            <a:r>
              <a:rPr lang="ru-RU" sz="2000" dirty="0">
                <a:solidFill>
                  <a:srgbClr val="000000"/>
                </a:solidFill>
                <a:latin typeface="Arial" panose="020B0604020202020204" pitchFamily="34" charset="0"/>
                <a:ea typeface="Calibri" panose="020F0502020204030204" pitchFamily="34" charset="0"/>
              </a:rPr>
              <a:t>В Республике Казахстан принят следующий путь:</a:t>
            </a:r>
          </a:p>
          <a:p>
            <a:pPr marL="457200" indent="-457200">
              <a:lnSpc>
                <a:spcPct val="115000"/>
              </a:lnSpc>
              <a:buAutoNum type="arabicPeriod"/>
            </a:pPr>
            <a:r>
              <a:rPr lang="ru-RU" sz="2000" dirty="0">
                <a:solidFill>
                  <a:srgbClr val="000000"/>
                </a:solidFill>
                <a:latin typeface="Arial" panose="020B0604020202020204" pitchFamily="34" charset="0"/>
                <a:ea typeface="Calibri" panose="020F0502020204030204" pitchFamily="34" charset="0"/>
              </a:rPr>
              <a:t>Любая организация Республики направляет в </a:t>
            </a:r>
            <a:r>
              <a:rPr lang="ru-RU" sz="2000" dirty="0" err="1">
                <a:solidFill>
                  <a:srgbClr val="000000"/>
                </a:solidFill>
                <a:latin typeface="Arial" panose="020B0604020202020204" pitchFamily="34" charset="0"/>
                <a:ea typeface="Calibri" panose="020F0502020204030204" pitchFamily="34" charset="0"/>
              </a:rPr>
              <a:t>Казстандарт</a:t>
            </a:r>
            <a:r>
              <a:rPr lang="ru-RU" sz="2000" dirty="0">
                <a:solidFill>
                  <a:srgbClr val="000000"/>
                </a:solidFill>
                <a:latin typeface="Arial" panose="020B0604020202020204" pitchFamily="34" charset="0"/>
                <a:ea typeface="Calibri" panose="020F0502020204030204" pitchFamily="34" charset="0"/>
              </a:rPr>
              <a:t> заявку на утверждение международного стандарта как стандарта Республики с обоснованием необходимости стандарта и с приложением его перевода на казахский и русский языки;</a:t>
            </a:r>
          </a:p>
          <a:p>
            <a:pPr marL="457200" indent="-457200">
              <a:lnSpc>
                <a:spcPct val="115000"/>
              </a:lnSpc>
              <a:buAutoNum type="arabicPeriod"/>
            </a:pPr>
            <a:r>
              <a:rPr lang="ru-RU" sz="2000" dirty="0" err="1">
                <a:solidFill>
                  <a:srgbClr val="000000"/>
                </a:solidFill>
                <a:latin typeface="Arial" panose="020B0604020202020204" pitchFamily="34" charset="0"/>
                <a:ea typeface="Calibri" panose="020F0502020204030204" pitchFamily="34" charset="0"/>
              </a:rPr>
              <a:t>Казстандарт</a:t>
            </a:r>
            <a:r>
              <a:rPr lang="ru-RU" sz="2000" dirty="0">
                <a:solidFill>
                  <a:srgbClr val="000000"/>
                </a:solidFill>
                <a:latin typeface="Arial" panose="020B0604020202020204" pitchFamily="34" charset="0"/>
                <a:ea typeface="Calibri" panose="020F0502020204030204" pitchFamily="34" charset="0"/>
              </a:rPr>
              <a:t> проводит экспертизу и утверждает </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международный стандарт как стандарт Республики Казахстан.</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Возможна ситуация когда российская фирма с приборами разработанными по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ГОСТ 27451-87 </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«Средства измерений ионизирующих излучений Общие технические условия»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1987 года выпуска </a:t>
            </a:r>
            <a:r>
              <a:rPr kumimoji="0" lang="ru-RU" sz="200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конкурирует с казахскими приборами разработанными по </a:t>
            </a: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Стандарту РК </a:t>
            </a:r>
            <a:r>
              <a:rPr kumimoji="0" lang="ru-RU" sz="2000" b="1" i="0" u="none" strike="noStrike" kern="1200" cap="none" spc="0" normalizeH="0" baseline="0" noProof="0" dirty="0">
                <a:ln>
                  <a:noFill/>
                </a:ln>
                <a:solidFill>
                  <a:srgbClr val="000000"/>
                </a:solidFill>
                <a:effectLst/>
                <a:uLnTx/>
                <a:uFillTx/>
                <a:latin typeface="Arial"/>
                <a:ea typeface="+mn-ea"/>
                <a:cs typeface="Arial"/>
              </a:rPr>
              <a:t>МЭК 61005</a:t>
            </a:r>
            <a:r>
              <a:rPr kumimoji="0" lang="ru-RU" sz="2000" b="0" i="0" u="none" strike="noStrike" kern="1200" cap="none" spc="0" normalizeH="0" baseline="0" noProof="0" dirty="0">
                <a:ln>
                  <a:noFill/>
                </a:ln>
                <a:solidFill>
                  <a:srgbClr val="000000"/>
                </a:solidFill>
                <a:effectLst/>
                <a:uLnTx/>
                <a:uFillTx/>
                <a:latin typeface="Arial"/>
                <a:ea typeface="+mn-ea"/>
                <a:cs typeface="Arial"/>
              </a:rPr>
              <a:t>,</a:t>
            </a:r>
            <a:r>
              <a:rPr kumimoji="0" lang="ru-RU" sz="2000" b="1" i="0" u="none" strike="noStrike" kern="1200" cap="none" spc="0" normalizeH="0" baseline="0" noProof="0" dirty="0">
                <a:ln>
                  <a:noFill/>
                </a:ln>
                <a:solidFill>
                  <a:srgbClr val="000000"/>
                </a:solidFill>
                <a:effectLst/>
                <a:uLnTx/>
                <a:uFillTx/>
                <a:latin typeface="Arial"/>
                <a:ea typeface="+mn-ea"/>
                <a:cs typeface="Arial"/>
              </a:rPr>
              <a:t> 2023</a:t>
            </a:r>
            <a:r>
              <a:rPr kumimoji="0" lang="ru-RU" sz="2000" b="0" i="0" u="none" strike="noStrike" kern="1200" cap="none" spc="0" normalizeH="0" baseline="0" noProof="0" dirty="0">
                <a:ln>
                  <a:noFill/>
                </a:ln>
                <a:solidFill>
                  <a:srgbClr val="000000"/>
                </a:solidFill>
                <a:effectLst/>
                <a:uLnTx/>
                <a:uFillTx/>
                <a:latin typeface="Arial"/>
                <a:ea typeface="+mn-ea"/>
                <a:cs typeface="Arial"/>
              </a:rPr>
              <a:t>, Приборы радиационной защиты – Измерители </a:t>
            </a:r>
            <a:r>
              <a:rPr kumimoji="0" lang="ru-RU" sz="2000" b="0" i="0" u="none" strike="noStrike" kern="1200" cap="none" spc="0" normalizeH="0" baseline="0" noProof="0" dirty="0" err="1">
                <a:ln>
                  <a:noFill/>
                </a:ln>
                <a:solidFill>
                  <a:srgbClr val="000000"/>
                </a:solidFill>
                <a:effectLst/>
                <a:uLnTx/>
                <a:uFillTx/>
                <a:latin typeface="Arial"/>
                <a:ea typeface="+mn-ea"/>
                <a:cs typeface="Arial"/>
              </a:rPr>
              <a:t>амбиентного</a:t>
            </a:r>
            <a:r>
              <a:rPr kumimoji="0" lang="ru-RU" sz="2000" b="0" i="0" u="none" strike="noStrike" kern="1200" cap="none" spc="0" normalizeH="0" baseline="0" noProof="0" dirty="0">
                <a:ln>
                  <a:noFill/>
                </a:ln>
                <a:solidFill>
                  <a:srgbClr val="000000"/>
                </a:solidFill>
                <a:effectLst/>
                <a:uLnTx/>
                <a:uFillTx/>
                <a:latin typeface="Arial"/>
                <a:ea typeface="+mn-ea"/>
                <a:cs typeface="Arial"/>
              </a:rPr>
              <a:t> эквивалента дозы (мощности дозы) нейтронов</a:t>
            </a:r>
          </a:p>
          <a:p>
            <a:pPr marL="0" indent="0">
              <a:lnSpc>
                <a:spcPct val="115000"/>
              </a:lnSpc>
              <a:buNone/>
            </a:pPr>
            <a:endParaRPr lang="ru-RU" sz="2000" dirty="0">
              <a:solidFill>
                <a:srgbClr val="000000"/>
              </a:solidFill>
              <a:latin typeface="Arial" panose="020B0604020202020204" pitchFamily="34" charset="0"/>
              <a:ea typeface="Calibri" panose="020F0502020204030204" pitchFamily="34" charset="0"/>
            </a:endParaRPr>
          </a:p>
          <a:p>
            <a:pPr marL="457200" indent="-457200">
              <a:lnSpc>
                <a:spcPct val="115000"/>
              </a:lnSpc>
              <a:buAutoNum type="arabicPeriod"/>
            </a:pPr>
            <a:endParaRPr lang="ru-RU" sz="2000" dirty="0">
              <a:solidFill>
                <a:srgbClr val="000000"/>
              </a:solidFill>
              <a:latin typeface="Arial" panose="020B0604020202020204" pitchFamily="34" charset="0"/>
              <a:ea typeface="Calibri" panose="020F0502020204030204" pitchFamily="34" charset="0"/>
            </a:endParaRPr>
          </a:p>
          <a:p>
            <a:pPr marL="0" indent="0">
              <a:lnSpc>
                <a:spcPct val="115000"/>
              </a:lnSpc>
              <a:buNone/>
            </a:pPr>
            <a:endParaRPr lang="ru-RU" sz="20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9226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864518"/>
          </a:xfrm>
        </p:spPr>
        <p:txBody>
          <a:bodyPr/>
          <a:lstStyle/>
          <a:p>
            <a:pPr>
              <a:defRPr/>
            </a:pPr>
            <a:r>
              <a:rPr lang="ru-RU" altLang="en-US" sz="2800" dirty="0">
                <a:solidFill>
                  <a:schemeClr val="bg1">
                    <a:lumMod val="95000"/>
                  </a:schemeClr>
                </a:solidFill>
                <a:latin typeface="Calibri" panose="020F0502020204030204" pitchFamily="34" charset="0"/>
                <a:cs typeface="Calibri" panose="020F0502020204030204" pitchFamily="34" charset="0"/>
              </a:rPr>
              <a:t>Выводы </a:t>
            </a:r>
            <a:endParaRPr lang="en-US" altLang="en-US" sz="2800" dirty="0">
              <a:solidFill>
                <a:schemeClr val="bg1">
                  <a:lumMod val="95000"/>
                </a:schemeClr>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323528" y="1556792"/>
            <a:ext cx="8496944" cy="4824958"/>
          </a:xfrm>
        </p:spPr>
        <p:txBody>
          <a:bodyPr/>
          <a:lstStyle/>
          <a:p>
            <a:pPr marL="0" indent="0">
              <a:lnSpc>
                <a:spcPct val="115000"/>
              </a:lnSpc>
              <a:buNone/>
            </a:pPr>
            <a:r>
              <a:rPr lang="ru-RU" sz="2000" dirty="0">
                <a:solidFill>
                  <a:srgbClr val="000000"/>
                </a:solidFill>
                <a:latin typeface="Arial" panose="020B0604020202020204" pitchFamily="34" charset="0"/>
                <a:ea typeface="Calibri" panose="020F0502020204030204" pitchFamily="34" charset="0"/>
              </a:rPr>
              <a:t>С</a:t>
            </a:r>
            <a:r>
              <a:rPr lang="ru-RU" sz="2000" dirty="0">
                <a:solidFill>
                  <a:srgbClr val="000000"/>
                </a:solidFill>
                <a:latin typeface="Arial" panose="020B0604020202020204" pitchFamily="34" charset="0"/>
              </a:rPr>
              <a:t>труктура международных стандартов демонстрирует разумный порядок: приведено требование к характеристике прибора, затем метод испытания на соответствие этому требованию, а затем методика интерпретации результатов этого испытания. </a:t>
            </a:r>
          </a:p>
          <a:p>
            <a:pPr marL="0" indent="0">
              <a:lnSpc>
                <a:spcPct val="115000"/>
              </a:lnSpc>
              <a:buNone/>
            </a:pPr>
            <a:r>
              <a:rPr lang="ru-RU" sz="2000" dirty="0">
                <a:solidFill>
                  <a:srgbClr val="000000"/>
                </a:solidFill>
                <a:latin typeface="Arial" panose="020B0604020202020204" pitchFamily="34" charset="0"/>
                <a:ea typeface="Calibri" panose="020F0502020204030204" pitchFamily="34" charset="0"/>
              </a:rPr>
              <a:t>Дозиметрия не может развиваться в отсутствие стандартов, поэтому </a:t>
            </a:r>
            <a:r>
              <a:rPr lang="ru-RU" sz="2000" b="1" dirty="0">
                <a:solidFill>
                  <a:srgbClr val="000000"/>
                </a:solidFill>
                <a:latin typeface="Arial" panose="020B0604020202020204" pitchFamily="34" charset="0"/>
                <a:ea typeface="Calibri" panose="020F0502020204030204" pitchFamily="34" charset="0"/>
              </a:rPr>
              <a:t>надо принимать международные стандарты ИСО и МЭК как российские стандарты</a:t>
            </a:r>
            <a:r>
              <a:rPr lang="ru-RU" sz="2000" dirty="0">
                <a:solidFill>
                  <a:srgbClr val="000000"/>
                </a:solidFill>
                <a:latin typeface="Arial" panose="020B0604020202020204" pitchFamily="34" charset="0"/>
                <a:ea typeface="Calibri" panose="020F0502020204030204" pitchFamily="34" charset="0"/>
              </a:rPr>
              <a:t>. При </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rPr>
              <a:t>принятии международных стандартов как российские стандарты </a:t>
            </a:r>
            <a:r>
              <a:rPr lang="ru-RU" sz="2000" dirty="0">
                <a:solidFill>
                  <a:srgbClr val="000000"/>
                </a:solidFill>
                <a:latin typeface="Arial" panose="020B0604020202020204" pitchFamily="34" charset="0"/>
                <a:ea typeface="Calibri" panose="020F0502020204030204" pitchFamily="34" charset="0"/>
              </a:rPr>
              <a:t>надо заложить возможность оценки соответствия требованиям как с использованием понятия неопределенности, так и погрешности.</a:t>
            </a:r>
            <a:endParaRPr lang="ru-RU" sz="2000" dirty="0">
              <a:solidFill>
                <a:srgbClr val="000000"/>
              </a:solidFill>
              <a:latin typeface="Arial" panose="020B0604020202020204" pitchFamily="34" charset="0"/>
            </a:endParaRPr>
          </a:p>
          <a:p>
            <a:pPr marL="0" indent="0">
              <a:lnSpc>
                <a:spcPct val="115000"/>
              </a:lnSpc>
              <a:buNone/>
            </a:pPr>
            <a:endParaRPr lang="ru-RU" sz="20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5884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3">
            <a:extLst>
              <a:ext uri="{FF2B5EF4-FFF2-40B4-BE49-F238E27FC236}">
                <a16:creationId xmlns:a16="http://schemas.microsoft.com/office/drawing/2014/main" id="{3736E2DD-FC3B-4E2A-A76A-5336750646B6}"/>
              </a:ext>
            </a:extLst>
          </p:cNvPr>
          <p:cNvSpPr/>
          <p:nvPr/>
        </p:nvSpPr>
        <p:spPr>
          <a:xfrm>
            <a:off x="3127959" y="1211331"/>
            <a:ext cx="5514859" cy="4789419"/>
          </a:xfrm>
          <a:custGeom>
            <a:avLst/>
            <a:gdLst>
              <a:gd name="connsiteX0" fmla="*/ 0 w 5742888"/>
              <a:gd name="connsiteY0" fmla="*/ 0 h 5649787"/>
              <a:gd name="connsiteX1" fmla="*/ 5742888 w 5742888"/>
              <a:gd name="connsiteY1" fmla="*/ 0 h 5649787"/>
              <a:gd name="connsiteX2" fmla="*/ 5742888 w 5742888"/>
              <a:gd name="connsiteY2" fmla="*/ 5649787 h 5649787"/>
              <a:gd name="connsiteX3" fmla="*/ 0 w 5742888"/>
              <a:gd name="connsiteY3" fmla="*/ 5649787 h 5649787"/>
              <a:gd name="connsiteX4" fmla="*/ 0 w 5742888"/>
              <a:gd name="connsiteY4" fmla="*/ 0 h 5649787"/>
              <a:gd name="connsiteX0" fmla="*/ 0 w 5742888"/>
              <a:gd name="connsiteY0" fmla="*/ 0 h 5649787"/>
              <a:gd name="connsiteX1" fmla="*/ 5742888 w 5742888"/>
              <a:gd name="connsiteY1" fmla="*/ 0 h 5649787"/>
              <a:gd name="connsiteX2" fmla="*/ 5742888 w 5742888"/>
              <a:gd name="connsiteY2" fmla="*/ 5649787 h 5649787"/>
              <a:gd name="connsiteX3" fmla="*/ 8238 w 5742888"/>
              <a:gd name="connsiteY3" fmla="*/ 5476792 h 5649787"/>
              <a:gd name="connsiteX4" fmla="*/ 0 w 5742888"/>
              <a:gd name="connsiteY4" fmla="*/ 0 h 5649787"/>
              <a:gd name="connsiteX0" fmla="*/ 0 w 5742888"/>
              <a:gd name="connsiteY0" fmla="*/ 0 h 5476792"/>
              <a:gd name="connsiteX1" fmla="*/ 5742888 w 5742888"/>
              <a:gd name="connsiteY1" fmla="*/ 0 h 5476792"/>
              <a:gd name="connsiteX2" fmla="*/ 2942023 w 5742888"/>
              <a:gd name="connsiteY2" fmla="*/ 5246133 h 5476792"/>
              <a:gd name="connsiteX3" fmla="*/ 8238 w 5742888"/>
              <a:gd name="connsiteY3" fmla="*/ 5476792 h 5476792"/>
              <a:gd name="connsiteX4" fmla="*/ 0 w 5742888"/>
              <a:gd name="connsiteY4" fmla="*/ 0 h 5476792"/>
              <a:gd name="connsiteX0" fmla="*/ 0 w 5742888"/>
              <a:gd name="connsiteY0" fmla="*/ 0 h 5476792"/>
              <a:gd name="connsiteX1" fmla="*/ 5742888 w 5742888"/>
              <a:gd name="connsiteY1" fmla="*/ 0 h 5476792"/>
              <a:gd name="connsiteX2" fmla="*/ 3419818 w 5742888"/>
              <a:gd name="connsiteY2" fmla="*/ 5468555 h 5476792"/>
              <a:gd name="connsiteX3" fmla="*/ 8238 w 5742888"/>
              <a:gd name="connsiteY3" fmla="*/ 5476792 h 5476792"/>
              <a:gd name="connsiteX4" fmla="*/ 0 w 5742888"/>
              <a:gd name="connsiteY4" fmla="*/ 0 h 5476792"/>
              <a:gd name="connsiteX0" fmla="*/ 0 w 5742888"/>
              <a:gd name="connsiteY0" fmla="*/ 0 h 5476792"/>
              <a:gd name="connsiteX1" fmla="*/ 5742888 w 5742888"/>
              <a:gd name="connsiteY1" fmla="*/ 0 h 5476792"/>
              <a:gd name="connsiteX2" fmla="*/ 3419818 w 5742888"/>
              <a:gd name="connsiteY2" fmla="*/ 5468555 h 5476792"/>
              <a:gd name="connsiteX3" fmla="*/ 8238 w 5742888"/>
              <a:gd name="connsiteY3" fmla="*/ 5476792 h 5476792"/>
              <a:gd name="connsiteX4" fmla="*/ 0 w 5742888"/>
              <a:gd name="connsiteY4" fmla="*/ 0 h 5476792"/>
              <a:gd name="connsiteX0" fmla="*/ 0 w 5767602"/>
              <a:gd name="connsiteY0" fmla="*/ 0 h 5476792"/>
              <a:gd name="connsiteX1" fmla="*/ 5767602 w 5767602"/>
              <a:gd name="connsiteY1" fmla="*/ 189470 h 5476792"/>
              <a:gd name="connsiteX2" fmla="*/ 3419818 w 5767602"/>
              <a:gd name="connsiteY2" fmla="*/ 5468555 h 5476792"/>
              <a:gd name="connsiteX3" fmla="*/ 8238 w 5767602"/>
              <a:gd name="connsiteY3" fmla="*/ 5476792 h 5476792"/>
              <a:gd name="connsiteX4" fmla="*/ 0 w 5767602"/>
              <a:gd name="connsiteY4" fmla="*/ 0 h 5476792"/>
              <a:gd name="connsiteX0" fmla="*/ 0 w 5784078"/>
              <a:gd name="connsiteY0" fmla="*/ 0 h 5287322"/>
              <a:gd name="connsiteX1" fmla="*/ 5784078 w 5784078"/>
              <a:gd name="connsiteY1" fmla="*/ 0 h 5287322"/>
              <a:gd name="connsiteX2" fmla="*/ 3436294 w 5784078"/>
              <a:gd name="connsiteY2" fmla="*/ 5279085 h 5287322"/>
              <a:gd name="connsiteX3" fmla="*/ 24714 w 5784078"/>
              <a:gd name="connsiteY3" fmla="*/ 5287322 h 5287322"/>
              <a:gd name="connsiteX4" fmla="*/ 0 w 5784078"/>
              <a:gd name="connsiteY4" fmla="*/ 0 h 5287322"/>
              <a:gd name="connsiteX0" fmla="*/ 0 w 5784078"/>
              <a:gd name="connsiteY0" fmla="*/ 0 h 5287322"/>
              <a:gd name="connsiteX1" fmla="*/ 5784078 w 5784078"/>
              <a:gd name="connsiteY1" fmla="*/ 0 h 5287322"/>
              <a:gd name="connsiteX2" fmla="*/ 3436294 w 5784078"/>
              <a:gd name="connsiteY2" fmla="*/ 5279085 h 5287322"/>
              <a:gd name="connsiteX3" fmla="*/ 24714 w 5784078"/>
              <a:gd name="connsiteY3" fmla="*/ 5287322 h 5287322"/>
              <a:gd name="connsiteX4" fmla="*/ 0 w 5784078"/>
              <a:gd name="connsiteY4" fmla="*/ 0 h 5287322"/>
              <a:gd name="connsiteX0" fmla="*/ 0 w 5784078"/>
              <a:gd name="connsiteY0" fmla="*/ 0 h 5295561"/>
              <a:gd name="connsiteX1" fmla="*/ 5784078 w 5784078"/>
              <a:gd name="connsiteY1" fmla="*/ 0 h 5295561"/>
              <a:gd name="connsiteX2" fmla="*/ 3444532 w 5784078"/>
              <a:gd name="connsiteY2" fmla="*/ 5295561 h 5295561"/>
              <a:gd name="connsiteX3" fmla="*/ 24714 w 5784078"/>
              <a:gd name="connsiteY3" fmla="*/ 5287322 h 5295561"/>
              <a:gd name="connsiteX4" fmla="*/ 0 w 5784078"/>
              <a:gd name="connsiteY4" fmla="*/ 0 h 5295561"/>
              <a:gd name="connsiteX0" fmla="*/ 8237 w 5792315"/>
              <a:gd name="connsiteY0" fmla="*/ 0 h 5295561"/>
              <a:gd name="connsiteX1" fmla="*/ 5792315 w 5792315"/>
              <a:gd name="connsiteY1" fmla="*/ 0 h 5295561"/>
              <a:gd name="connsiteX2" fmla="*/ 3452769 w 5792315"/>
              <a:gd name="connsiteY2" fmla="*/ 5295561 h 5295561"/>
              <a:gd name="connsiteX3" fmla="*/ 0 w 5792315"/>
              <a:gd name="connsiteY3" fmla="*/ 5287322 h 5295561"/>
              <a:gd name="connsiteX4" fmla="*/ 8237 w 5792315"/>
              <a:gd name="connsiteY4" fmla="*/ 0 h 5295561"/>
              <a:gd name="connsiteX0" fmla="*/ 8237 w 5718174"/>
              <a:gd name="connsiteY0" fmla="*/ 0 h 5295561"/>
              <a:gd name="connsiteX1" fmla="*/ 5718174 w 5718174"/>
              <a:gd name="connsiteY1" fmla="*/ 8238 h 5295561"/>
              <a:gd name="connsiteX2" fmla="*/ 3452769 w 5718174"/>
              <a:gd name="connsiteY2" fmla="*/ 5295561 h 5295561"/>
              <a:gd name="connsiteX3" fmla="*/ 0 w 5718174"/>
              <a:gd name="connsiteY3" fmla="*/ 5287322 h 5295561"/>
              <a:gd name="connsiteX4" fmla="*/ 8237 w 5718174"/>
              <a:gd name="connsiteY4" fmla="*/ 0 h 5295561"/>
              <a:gd name="connsiteX0" fmla="*/ 8237 w 5767601"/>
              <a:gd name="connsiteY0" fmla="*/ 0 h 5295561"/>
              <a:gd name="connsiteX1" fmla="*/ 5767601 w 5767601"/>
              <a:gd name="connsiteY1" fmla="*/ 8238 h 5295561"/>
              <a:gd name="connsiteX2" fmla="*/ 3452769 w 5767601"/>
              <a:gd name="connsiteY2" fmla="*/ 5295561 h 5295561"/>
              <a:gd name="connsiteX3" fmla="*/ 0 w 5767601"/>
              <a:gd name="connsiteY3" fmla="*/ 5287322 h 5295561"/>
              <a:gd name="connsiteX4" fmla="*/ 8237 w 5767601"/>
              <a:gd name="connsiteY4" fmla="*/ 0 h 5295561"/>
              <a:gd name="connsiteX0" fmla="*/ 8237 w 5767601"/>
              <a:gd name="connsiteY0" fmla="*/ 0 h 5295561"/>
              <a:gd name="connsiteX1" fmla="*/ 5767601 w 5767601"/>
              <a:gd name="connsiteY1" fmla="*/ 8238 h 5295561"/>
              <a:gd name="connsiteX2" fmla="*/ 3452769 w 5767601"/>
              <a:gd name="connsiteY2" fmla="*/ 5295561 h 5295561"/>
              <a:gd name="connsiteX3" fmla="*/ 0 w 5767601"/>
              <a:gd name="connsiteY3" fmla="*/ 5287322 h 5295561"/>
              <a:gd name="connsiteX4" fmla="*/ 8237 w 5767601"/>
              <a:gd name="connsiteY4" fmla="*/ 0 h 5295561"/>
              <a:gd name="connsiteX0" fmla="*/ 8237 w 5767601"/>
              <a:gd name="connsiteY0" fmla="*/ 0 h 5295561"/>
              <a:gd name="connsiteX1" fmla="*/ 5767601 w 5767601"/>
              <a:gd name="connsiteY1" fmla="*/ 8238 h 5295561"/>
              <a:gd name="connsiteX2" fmla="*/ 3452769 w 5767601"/>
              <a:gd name="connsiteY2" fmla="*/ 5295561 h 5295561"/>
              <a:gd name="connsiteX3" fmla="*/ 0 w 5767601"/>
              <a:gd name="connsiteY3" fmla="*/ 5287322 h 5295561"/>
              <a:gd name="connsiteX4" fmla="*/ 8237 w 5767601"/>
              <a:gd name="connsiteY4" fmla="*/ 0 h 5295561"/>
              <a:gd name="connsiteX0" fmla="*/ 518983 w 6278347"/>
              <a:gd name="connsiteY0" fmla="*/ 0 h 5295561"/>
              <a:gd name="connsiteX1" fmla="*/ 6278347 w 6278347"/>
              <a:gd name="connsiteY1" fmla="*/ 8238 h 5295561"/>
              <a:gd name="connsiteX2" fmla="*/ 3963515 w 6278347"/>
              <a:gd name="connsiteY2" fmla="*/ 5295561 h 5295561"/>
              <a:gd name="connsiteX3" fmla="*/ 0 w 6278347"/>
              <a:gd name="connsiteY3" fmla="*/ 5287322 h 5295561"/>
              <a:gd name="connsiteX4" fmla="*/ 518983 w 6278347"/>
              <a:gd name="connsiteY4" fmla="*/ 0 h 5295561"/>
              <a:gd name="connsiteX0" fmla="*/ 16475 w 6278347"/>
              <a:gd name="connsiteY0" fmla="*/ 0 h 5303798"/>
              <a:gd name="connsiteX1" fmla="*/ 6278347 w 6278347"/>
              <a:gd name="connsiteY1" fmla="*/ 16475 h 5303798"/>
              <a:gd name="connsiteX2" fmla="*/ 3963515 w 6278347"/>
              <a:gd name="connsiteY2" fmla="*/ 5303798 h 5303798"/>
              <a:gd name="connsiteX3" fmla="*/ 0 w 6278347"/>
              <a:gd name="connsiteY3" fmla="*/ 5295559 h 5303798"/>
              <a:gd name="connsiteX4" fmla="*/ 16475 w 6278347"/>
              <a:gd name="connsiteY4" fmla="*/ 0 h 5303798"/>
              <a:gd name="connsiteX0" fmla="*/ 16475 w 6163017"/>
              <a:gd name="connsiteY0" fmla="*/ 1556952 h 6860750"/>
              <a:gd name="connsiteX1" fmla="*/ 6163017 w 6163017"/>
              <a:gd name="connsiteY1" fmla="*/ 0 h 6860750"/>
              <a:gd name="connsiteX2" fmla="*/ 3963515 w 6163017"/>
              <a:gd name="connsiteY2" fmla="*/ 6860750 h 6860750"/>
              <a:gd name="connsiteX3" fmla="*/ 0 w 6163017"/>
              <a:gd name="connsiteY3" fmla="*/ 6852511 h 6860750"/>
              <a:gd name="connsiteX4" fmla="*/ 16475 w 6163017"/>
              <a:gd name="connsiteY4" fmla="*/ 1556952 h 6860750"/>
              <a:gd name="connsiteX0" fmla="*/ 16475 w 6245396"/>
              <a:gd name="connsiteY0" fmla="*/ 1079157 h 6382955"/>
              <a:gd name="connsiteX1" fmla="*/ 6245396 w 6245396"/>
              <a:gd name="connsiteY1" fmla="*/ 0 h 6382955"/>
              <a:gd name="connsiteX2" fmla="*/ 3963515 w 6245396"/>
              <a:gd name="connsiteY2" fmla="*/ 6382955 h 6382955"/>
              <a:gd name="connsiteX3" fmla="*/ 0 w 6245396"/>
              <a:gd name="connsiteY3" fmla="*/ 6374716 h 6382955"/>
              <a:gd name="connsiteX4" fmla="*/ 16475 w 6245396"/>
              <a:gd name="connsiteY4" fmla="*/ 1079157 h 6382955"/>
              <a:gd name="connsiteX0" fmla="*/ 16475 w 6295480"/>
              <a:gd name="connsiteY0" fmla="*/ 1079157 h 6382955"/>
              <a:gd name="connsiteX1" fmla="*/ 6245396 w 6295480"/>
              <a:gd name="connsiteY1" fmla="*/ 0 h 6382955"/>
              <a:gd name="connsiteX2" fmla="*/ 3963515 w 6295480"/>
              <a:gd name="connsiteY2" fmla="*/ 6382955 h 6382955"/>
              <a:gd name="connsiteX3" fmla="*/ 0 w 6295480"/>
              <a:gd name="connsiteY3" fmla="*/ 6374716 h 6382955"/>
              <a:gd name="connsiteX4" fmla="*/ 16475 w 6295480"/>
              <a:gd name="connsiteY4" fmla="*/ 1079157 h 6382955"/>
              <a:gd name="connsiteX0" fmla="*/ 238 w 6312194"/>
              <a:gd name="connsiteY0" fmla="*/ 8238 h 6382955"/>
              <a:gd name="connsiteX1" fmla="*/ 6262110 w 6312194"/>
              <a:gd name="connsiteY1" fmla="*/ 0 h 6382955"/>
              <a:gd name="connsiteX2" fmla="*/ 3980229 w 6312194"/>
              <a:gd name="connsiteY2" fmla="*/ 6382955 h 6382955"/>
              <a:gd name="connsiteX3" fmla="*/ 16714 w 6312194"/>
              <a:gd name="connsiteY3" fmla="*/ 6374716 h 6382955"/>
              <a:gd name="connsiteX4" fmla="*/ 238 w 6312194"/>
              <a:gd name="connsiteY4" fmla="*/ 8238 h 6382955"/>
              <a:gd name="connsiteX0" fmla="*/ 11 w 6774192"/>
              <a:gd name="connsiteY0" fmla="*/ 0 h 6394813"/>
              <a:gd name="connsiteX1" fmla="*/ 6724108 w 6774192"/>
              <a:gd name="connsiteY1" fmla="*/ 11858 h 6394813"/>
              <a:gd name="connsiteX2" fmla="*/ 4442227 w 6774192"/>
              <a:gd name="connsiteY2" fmla="*/ 6394813 h 6394813"/>
              <a:gd name="connsiteX3" fmla="*/ 478712 w 6774192"/>
              <a:gd name="connsiteY3" fmla="*/ 6386574 h 6394813"/>
              <a:gd name="connsiteX4" fmla="*/ 11 w 6774192"/>
              <a:gd name="connsiteY4" fmla="*/ 0 h 6394813"/>
              <a:gd name="connsiteX0" fmla="*/ 5 w 7296700"/>
              <a:gd name="connsiteY0" fmla="*/ 0 h 6394813"/>
              <a:gd name="connsiteX1" fmla="*/ 7246616 w 7296700"/>
              <a:gd name="connsiteY1" fmla="*/ 11858 h 6394813"/>
              <a:gd name="connsiteX2" fmla="*/ 4964735 w 7296700"/>
              <a:gd name="connsiteY2" fmla="*/ 6394813 h 6394813"/>
              <a:gd name="connsiteX3" fmla="*/ 1001220 w 7296700"/>
              <a:gd name="connsiteY3" fmla="*/ 6386574 h 6394813"/>
              <a:gd name="connsiteX4" fmla="*/ 5 w 7296700"/>
              <a:gd name="connsiteY4" fmla="*/ 0 h 6394813"/>
              <a:gd name="connsiteX0" fmla="*/ 238 w 7296933"/>
              <a:gd name="connsiteY0" fmla="*/ 0 h 6396623"/>
              <a:gd name="connsiteX1" fmla="*/ 7246849 w 7296933"/>
              <a:gd name="connsiteY1" fmla="*/ 11858 h 6396623"/>
              <a:gd name="connsiteX2" fmla="*/ 4964968 w 7296933"/>
              <a:gd name="connsiteY2" fmla="*/ 6394813 h 6396623"/>
              <a:gd name="connsiteX3" fmla="*/ 16714 w 7296933"/>
              <a:gd name="connsiteY3" fmla="*/ 6396623 h 6396623"/>
              <a:gd name="connsiteX4" fmla="*/ 238 w 7296933"/>
              <a:gd name="connsiteY4" fmla="*/ 0 h 6396623"/>
              <a:gd name="connsiteX0" fmla="*/ 238 w 7353145"/>
              <a:gd name="connsiteY0" fmla="*/ 0 h 6396623"/>
              <a:gd name="connsiteX1" fmla="*/ 7307140 w 7353145"/>
              <a:gd name="connsiteY1" fmla="*/ 11858 h 6396623"/>
              <a:gd name="connsiteX2" fmla="*/ 4964968 w 7353145"/>
              <a:gd name="connsiteY2" fmla="*/ 6394813 h 6396623"/>
              <a:gd name="connsiteX3" fmla="*/ 16714 w 7353145"/>
              <a:gd name="connsiteY3" fmla="*/ 6396623 h 6396623"/>
              <a:gd name="connsiteX4" fmla="*/ 238 w 7353145"/>
              <a:gd name="connsiteY4" fmla="*/ 0 h 6396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3145" h="6396623">
                <a:moveTo>
                  <a:pt x="238" y="0"/>
                </a:moveTo>
                <a:lnTo>
                  <a:pt x="7307140" y="11858"/>
                </a:lnTo>
                <a:cubicBezTo>
                  <a:pt x="7496610" y="1752332"/>
                  <a:pt x="7172709" y="4670815"/>
                  <a:pt x="4964968" y="6394813"/>
                </a:cubicBezTo>
                <a:lnTo>
                  <a:pt x="16714" y="6396623"/>
                </a:lnTo>
                <a:cubicBezTo>
                  <a:pt x="19460" y="4634182"/>
                  <a:pt x="-2508" y="1762441"/>
                  <a:pt x="238" y="0"/>
                </a:cubicBezTo>
                <a:close/>
              </a:path>
            </a:pathLst>
          </a:custGeom>
          <a:gradFill flip="none" rotWithShape="1">
            <a:gsLst>
              <a:gs pos="3000">
                <a:schemeClr val="accent1">
                  <a:lumMod val="5000"/>
                  <a:lumOff val="95000"/>
                  <a:alpha val="0"/>
                </a:schemeClr>
              </a:gs>
              <a:gs pos="21000">
                <a:schemeClr val="bg1">
                  <a:alpha val="3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ru-RU" sz="1350">
              <a:solidFill>
                <a:prstClr val="white"/>
              </a:solidFill>
            </a:endParaRPr>
          </a:p>
        </p:txBody>
      </p:sp>
      <p:sp>
        <p:nvSpPr>
          <p:cNvPr id="6" name="Прямоугольник 5">
            <a:extLst>
              <a:ext uri="{FF2B5EF4-FFF2-40B4-BE49-F238E27FC236}">
                <a16:creationId xmlns:a16="http://schemas.microsoft.com/office/drawing/2014/main" id="{3AB18173-89D0-4F3B-BA5A-6058B72B60B6}"/>
              </a:ext>
            </a:extLst>
          </p:cNvPr>
          <p:cNvSpPr/>
          <p:nvPr/>
        </p:nvSpPr>
        <p:spPr>
          <a:xfrm>
            <a:off x="-6179" y="1216777"/>
            <a:ext cx="9150179" cy="812152"/>
          </a:xfrm>
          <a:prstGeom prst="rect">
            <a:avLst/>
          </a:prstGeom>
          <a:gradFill>
            <a:gsLst>
              <a:gs pos="100000">
                <a:srgbClr val="5FBEE5">
                  <a:alpha val="44000"/>
                </a:srgbClr>
              </a:gs>
              <a:gs pos="0">
                <a:schemeClr val="accent5">
                  <a:lumMod val="75000"/>
                </a:schemeClr>
              </a:gs>
              <a:gs pos="43000">
                <a:srgbClr val="009ED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ru-RU" sz="1350">
              <a:solidFill>
                <a:prstClr val="white"/>
              </a:solidFill>
            </a:endParaRPr>
          </a:p>
        </p:txBody>
      </p:sp>
      <p:pic>
        <p:nvPicPr>
          <p:cNvPr id="26632" name="Рисунок 4">
            <a:extLst>
              <a:ext uri="{FF2B5EF4-FFF2-40B4-BE49-F238E27FC236}">
                <a16:creationId xmlns:a16="http://schemas.microsoft.com/office/drawing/2014/main" id="{5F5F2F45-5D15-4D78-8B3E-5EC7500619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50" y="1079500"/>
            <a:ext cx="393858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lang="ru-RU" altLang="en-US" sz="2800" dirty="0">
                <a:solidFill>
                  <a:schemeClr val="bg1"/>
                </a:solidFill>
                <a:ea typeface="+mn-ea"/>
              </a:rPr>
              <a:t>Проблема НАСА с </a:t>
            </a:r>
            <a:r>
              <a:rPr lang="ru-RU" sz="2800" dirty="0">
                <a:solidFill>
                  <a:schemeClr val="bg1"/>
                </a:solidFill>
                <a:effectLst/>
                <a:latin typeface="Roboto" panose="02000000000000000000" pitchFamily="2" charset="0"/>
                <a:ea typeface="Calibri" panose="020F0502020204030204" pitchFamily="34" charset="0"/>
                <a:cs typeface="Times New Roman" panose="02020603050405020304" pitchFamily="18" charset="0"/>
              </a:rPr>
              <a:t>марсианским проектом</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700808"/>
            <a:ext cx="8229600" cy="4425355"/>
          </a:xfrm>
        </p:spPr>
        <p:txBody>
          <a:bodyPr/>
          <a:lstStyle/>
          <a:p>
            <a:pPr marL="0" indent="0">
              <a:lnSpc>
                <a:spcPct val="107000"/>
              </a:lnSpc>
              <a:spcAft>
                <a:spcPts val="800"/>
              </a:spcAft>
              <a:buFontTx/>
              <a:buNone/>
            </a:pPr>
            <a:r>
              <a:rPr lang="ru-RU" altLang="en-US" sz="2000" dirty="0">
                <a:solidFill>
                  <a:srgbClr val="002060"/>
                </a:solidFill>
              </a:rPr>
              <a:t>Станция Mars </a:t>
            </a:r>
            <a:r>
              <a:rPr lang="ru-RU" altLang="en-US" sz="2000" dirty="0" err="1">
                <a:solidFill>
                  <a:srgbClr val="002060"/>
                </a:solidFill>
              </a:rPr>
              <a:t>Climate</a:t>
            </a:r>
            <a:r>
              <a:rPr lang="ru-RU" altLang="en-US" sz="2000" dirty="0">
                <a:solidFill>
                  <a:srgbClr val="002060"/>
                </a:solidFill>
              </a:rPr>
              <a:t> </a:t>
            </a:r>
            <a:r>
              <a:rPr lang="ru-RU" altLang="en-US" sz="2000" dirty="0" err="1">
                <a:solidFill>
                  <a:srgbClr val="002060"/>
                </a:solidFill>
              </a:rPr>
              <a:t>Orbiter</a:t>
            </a:r>
            <a:r>
              <a:rPr lang="ru-RU" altLang="en-US" sz="2000" dirty="0">
                <a:solidFill>
                  <a:srgbClr val="002060"/>
                </a:solidFill>
              </a:rPr>
              <a:t>, предназначенная для исследования Марса, была запущена в декабре 1998 года. </a:t>
            </a:r>
            <a:r>
              <a:rPr lang="ru-RU" sz="2000" dirty="0">
                <a:solidFill>
                  <a:srgbClr val="212121"/>
                </a:solidFill>
                <a:effectLst/>
                <a:ea typeface="Calibri" panose="020F0502020204030204" pitchFamily="34" charset="0"/>
                <a:cs typeface="Times New Roman" panose="02020603050405020304" pitchFamily="18" charset="0"/>
              </a:rPr>
              <a:t>Летательный аппарат был уже на орбите Марса, когда с ним прекратилась связь. Были потеряны колоссальные денежные средства и уникальное оборудование. Комиссия пришла к выводу, что, скорее всего, во всем виновата путаница с единицами измерения: из-за любви американцев все измерять в устаревшей английской системе мер и весов произошли ошибки в расчетах.</a:t>
            </a:r>
          </a:p>
          <a:p>
            <a:pPr marL="0" indent="0">
              <a:lnSpc>
                <a:spcPct val="107000"/>
              </a:lnSpc>
              <a:spcAft>
                <a:spcPts val="800"/>
              </a:spcAft>
              <a:buFontTx/>
              <a:buNone/>
            </a:pPr>
            <a:r>
              <a:rPr lang="ru-RU" altLang="en-US" sz="2000" dirty="0"/>
              <a:t>С 2007 года в космической отрасли США применяется только международная система единиц.</a:t>
            </a:r>
            <a:br>
              <a:rPr lang="ru-RU" altLang="en-US" sz="2000" dirty="0"/>
            </a:br>
            <a:endParaRPr lang="ru-RU" altLang="en-US" sz="2000" dirty="0"/>
          </a:p>
        </p:txBody>
      </p:sp>
    </p:spTree>
    <p:extLst>
      <p:ext uri="{BB962C8B-B14F-4D97-AF65-F5344CB8AC3E}">
        <p14:creationId xmlns:p14="http://schemas.microsoft.com/office/powerpoint/2010/main" val="154058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Термины</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628800"/>
            <a:ext cx="8229600" cy="4497363"/>
          </a:xfrm>
        </p:spPr>
        <p:txBody>
          <a:bodyPr/>
          <a:lstStyle/>
          <a:p>
            <a:pPr marL="0" indent="0">
              <a:lnSpc>
                <a:spcPct val="107000"/>
              </a:lnSpc>
              <a:spcAft>
                <a:spcPts val="800"/>
              </a:spcAft>
              <a:buNone/>
            </a:pPr>
            <a:r>
              <a:rPr lang="ru-RU" sz="2000" dirty="0">
                <a:effectLst/>
                <a:ea typeface="Calibri" panose="020F0502020204030204" pitchFamily="34" charset="0"/>
                <a:cs typeface="Times New Roman" panose="02020603050405020304" pitchFamily="18" charset="0"/>
              </a:rPr>
              <a:t>Терминами называются слова и словосочетания, обозначающие специфические объекты и понятия, которыми оперируют специалисты определенной области науки и техники. </a:t>
            </a:r>
          </a:p>
          <a:p>
            <a:pPr marL="0" indent="0" algn="l">
              <a:buNone/>
            </a:pPr>
            <a:r>
              <a:rPr lang="ru-RU" sz="2000" dirty="0">
                <a:effectLst/>
                <a:ea typeface="Calibri" panose="020F0502020204030204" pitchFamily="34" charset="0"/>
                <a:cs typeface="Times New Roman" panose="02020603050405020304" pitchFamily="18" charset="0"/>
              </a:rPr>
              <a:t>Термины обеспечивают четкое и точное указание на реальные объекты или явления, специальные понятия и обозначения специальных предметов, устанавливают однозначное понимание передаваемой информации.  Термины возникают в результате стремления специалистов к использованию языка с максимально сжатой и точной передачей информации. В связи с этим к терминам предъявляется требование к их однозначности, так чтобы каждому понятию соответствовал только один термин в определенной области деятельности.</a:t>
            </a:r>
            <a:r>
              <a:rPr lang="ru-RU" sz="2000" b="0" i="0" u="none" strike="noStrike" baseline="0" dirty="0">
                <a:latin typeface="ArialMT"/>
              </a:rPr>
              <a:t> </a:t>
            </a:r>
            <a:endParaRPr lang="ru-RU" sz="2000" dirty="0">
              <a:effectLst/>
              <a:highlight>
                <a:srgbClr val="FFFF00"/>
              </a:highlight>
              <a:ea typeface="Calibri" panose="020F0502020204030204" pitchFamily="34" charset="0"/>
              <a:cs typeface="Times New Roman" panose="02020603050405020304" pitchFamily="18" charset="0"/>
            </a:endParaRPr>
          </a:p>
          <a:p>
            <a:pPr marL="0" indent="0">
              <a:lnSpc>
                <a:spcPct val="107000"/>
              </a:lnSpc>
              <a:spcAft>
                <a:spcPts val="800"/>
              </a:spcAft>
              <a:buNone/>
            </a:pPr>
            <a:endParaRPr lang="ru-RU" sz="2000" dirty="0">
              <a:effectLst/>
              <a:highlight>
                <a:srgbClr val="FFFF00"/>
              </a:highligh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0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ru-RU" altLang="en-US" sz="2200" dirty="0">
              <a:solidFill>
                <a:srgbClr val="002060"/>
              </a:solidFill>
            </a:endParaRPr>
          </a:p>
        </p:txBody>
      </p:sp>
    </p:spTree>
    <p:extLst>
      <p:ext uri="{BB962C8B-B14F-4D97-AF65-F5344CB8AC3E}">
        <p14:creationId xmlns:p14="http://schemas.microsoft.com/office/powerpoint/2010/main" val="330798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Документы по терминам и определениям</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556792"/>
            <a:ext cx="8229600" cy="4569371"/>
          </a:xfrm>
        </p:spPr>
        <p:txBody>
          <a:bodyPr/>
          <a:lstStyle/>
          <a:p>
            <a:pPr marL="0" indent="0">
              <a:lnSpc>
                <a:spcPct val="107000"/>
              </a:lnSpc>
              <a:spcAft>
                <a:spcPts val="800"/>
              </a:spcAft>
              <a:buNone/>
            </a:pPr>
            <a:r>
              <a:rPr lang="ru-RU" sz="2000" dirty="0">
                <a:effectLst/>
                <a:ea typeface="Calibri" panose="020F0502020204030204" pitchFamily="34" charset="0"/>
                <a:cs typeface="Times New Roman" panose="02020603050405020304" pitchFamily="18" charset="0"/>
              </a:rPr>
              <a:t>Перейдем к сравнениям терминов и определений. </a:t>
            </a:r>
          </a:p>
          <a:p>
            <a:pPr marL="0" indent="0">
              <a:lnSpc>
                <a:spcPct val="107000"/>
              </a:lnSpc>
              <a:spcAft>
                <a:spcPts val="800"/>
              </a:spcAft>
              <a:buNone/>
            </a:pPr>
            <a:r>
              <a:rPr lang="ru-RU" sz="2000" b="1" dirty="0">
                <a:effectLst/>
                <a:ea typeface="Calibri" panose="020F0502020204030204" pitchFamily="34" charset="0"/>
                <a:cs typeface="Times New Roman" panose="02020603050405020304" pitchFamily="18" charset="0"/>
              </a:rPr>
              <a:t>Международные термины и определения взяты из:</a:t>
            </a:r>
          </a:p>
          <a:p>
            <a:pPr marL="0" indent="0">
              <a:lnSpc>
                <a:spcPct val="107000"/>
              </a:lnSpc>
              <a:spcAft>
                <a:spcPts val="800"/>
              </a:spcAft>
              <a:buNone/>
            </a:pPr>
            <a:r>
              <a:rPr lang="ru-RU" sz="2000" b="1" dirty="0">
                <a:ea typeface="Calibri" panose="020F0502020204030204" pitchFamily="34" charset="0"/>
                <a:cs typeface="Times New Roman" panose="02020603050405020304" pitchFamily="18" charset="0"/>
              </a:rPr>
              <a:t>Международный словарь по метрологии (VIM) </a:t>
            </a:r>
            <a:r>
              <a:rPr lang="ru-RU" sz="2000" dirty="0">
                <a:ea typeface="Calibri" panose="020F0502020204030204" pitchFamily="34" charset="0"/>
                <a:cs typeface="Times New Roman" panose="02020603050405020304" pitchFamily="18" charset="0"/>
              </a:rPr>
              <a:t>(ISO/IEC GUIDE 99:</a:t>
            </a:r>
            <a:r>
              <a:rPr lang="ru-RU" sz="2000" b="1" dirty="0">
                <a:ea typeface="Calibri" panose="020F0502020204030204" pitchFamily="34" charset="0"/>
                <a:cs typeface="Times New Roman" panose="02020603050405020304" pitchFamily="18" charset="0"/>
              </a:rPr>
              <a:t>2007</a:t>
            </a:r>
            <a:r>
              <a:rPr lang="ru-RU" sz="2000" dirty="0">
                <a:ea typeface="Calibri" panose="020F0502020204030204" pitchFamily="34" charset="0"/>
                <a:cs typeface="Times New Roman" panose="02020603050405020304" pitchFamily="18" charset="0"/>
              </a:rPr>
              <a:t> Основные и общие понятия и соответствующие термины</a:t>
            </a:r>
            <a:r>
              <a:rPr lang="ru-RU" sz="2000" dirty="0">
                <a:latin typeface="Arial-BoldMT"/>
              </a:rPr>
              <a:t>)</a:t>
            </a:r>
            <a:endParaRPr lang="en-US" sz="20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2000" b="1" dirty="0">
                <a:ea typeface="Calibri" panose="020F0502020204030204" pitchFamily="34" charset="0"/>
                <a:cs typeface="Times New Roman" panose="02020603050405020304" pitchFamily="18" charset="0"/>
              </a:rPr>
              <a:t>Словарь ИСО</a:t>
            </a:r>
            <a:r>
              <a:rPr lang="en-US" sz="2000" b="1" dirty="0">
                <a:ea typeface="Calibri" panose="020F0502020204030204" pitchFamily="34" charset="0"/>
                <a:cs typeface="Times New Roman" panose="02020603050405020304" pitchFamily="18" charset="0"/>
              </a:rPr>
              <a:t> </a:t>
            </a:r>
            <a:r>
              <a:rPr lang="ru-RU" sz="2000" b="1" dirty="0">
                <a:ea typeface="Calibri" panose="020F0502020204030204" pitchFamily="34" charset="0"/>
                <a:cs typeface="Times New Roman" panose="02020603050405020304" pitchFamily="18" charset="0"/>
              </a:rPr>
              <a:t>12749 </a:t>
            </a:r>
            <a:r>
              <a:rPr lang="ru-RU" sz="2000" dirty="0">
                <a:ea typeface="Calibri" panose="020F0502020204030204" pitchFamily="34" charset="0"/>
                <a:cs typeface="Times New Roman" panose="02020603050405020304" pitchFamily="18" charset="0"/>
              </a:rPr>
              <a:t>(ISO 12749–2:</a:t>
            </a:r>
            <a:r>
              <a:rPr lang="ru-RU" sz="2000" b="1" dirty="0">
                <a:ea typeface="Calibri" panose="020F0502020204030204" pitchFamily="34" charset="0"/>
                <a:cs typeface="Times New Roman" panose="02020603050405020304" pitchFamily="18" charset="0"/>
              </a:rPr>
              <a:t>2013</a:t>
            </a:r>
            <a:r>
              <a:rPr lang="ru-RU" sz="2000" dirty="0">
                <a:ea typeface="Calibri" panose="020F0502020204030204" pitchFamily="34" charset="0"/>
                <a:cs typeface="Times New Roman" panose="02020603050405020304" pitchFamily="18" charset="0"/>
              </a:rPr>
              <a:t> Ядерная энергия, ядерные технологии и радиологическая защита. </a:t>
            </a:r>
            <a:r>
              <a:rPr lang="ru-RU" sz="2000" dirty="0">
                <a:solidFill>
                  <a:srgbClr val="000000"/>
                </a:solidFill>
                <a:ea typeface="Calibri" panose="020F0502020204030204" pitchFamily="34" charset="0"/>
                <a:cs typeface="Times New Roman" panose="02020603050405020304" pitchFamily="18" charset="0"/>
              </a:rPr>
              <a:t>Словарь </a:t>
            </a:r>
            <a:r>
              <a:rPr lang="ru-RU" sz="2000" dirty="0">
                <a:ea typeface="Calibri" panose="020F0502020204030204" pitchFamily="34" charset="0"/>
                <a:cs typeface="Times New Roman" panose="02020603050405020304" pitchFamily="18" charset="0"/>
              </a:rPr>
              <a:t>Часть</a:t>
            </a:r>
            <a:r>
              <a:rPr lang="en-US" sz="2000" dirty="0">
                <a:ea typeface="Calibri" panose="020F0502020204030204" pitchFamily="34" charset="0"/>
                <a:cs typeface="Times New Roman" panose="02020603050405020304" pitchFamily="18" charset="0"/>
              </a:rPr>
              <a:t> 2. </a:t>
            </a:r>
            <a:r>
              <a:rPr lang="ru-RU" sz="2000" dirty="0">
                <a:ea typeface="Calibri" panose="020F0502020204030204" pitchFamily="34" charset="0"/>
                <a:cs typeface="Times New Roman" panose="02020603050405020304" pitchFamily="18" charset="0"/>
              </a:rPr>
              <a:t>Радиологическая защита) </a:t>
            </a:r>
          </a:p>
          <a:p>
            <a:pPr marL="0" indent="0">
              <a:lnSpc>
                <a:spcPct val="107000"/>
              </a:lnSpc>
              <a:spcAft>
                <a:spcPts val="800"/>
              </a:spcAft>
              <a:buNone/>
            </a:pPr>
            <a:r>
              <a:rPr lang="ru-RU" sz="2000" b="1" dirty="0">
                <a:effectLst/>
                <a:ea typeface="Calibri" panose="020F0502020204030204" pitchFamily="34" charset="0"/>
                <a:cs typeface="Times New Roman" panose="02020603050405020304" pitchFamily="18" charset="0"/>
              </a:rPr>
              <a:t>Международный электротехнический словарь (</a:t>
            </a:r>
            <a:r>
              <a:rPr lang="en-US" sz="2000" b="1" dirty="0">
                <a:effectLst/>
                <a:ea typeface="Calibri" panose="020F0502020204030204" pitchFamily="34" charset="0"/>
                <a:cs typeface="Times New Roman" panose="02020603050405020304" pitchFamily="18" charset="0"/>
              </a:rPr>
              <a:t>IEV</a:t>
            </a:r>
            <a:r>
              <a:rPr lang="ru-RU" sz="2000" b="1" dirty="0">
                <a:effectLst/>
                <a:ea typeface="Calibri" panose="020F0502020204030204" pitchFamily="34" charset="0"/>
                <a:cs typeface="Times New Roman" panose="02020603050405020304" pitchFamily="18" charset="0"/>
              </a:rPr>
              <a:t>) </a:t>
            </a:r>
            <a:r>
              <a:rPr lang="ru-RU" sz="2000" dirty="0">
                <a:effectLst/>
                <a:ea typeface="Calibri" panose="020F0502020204030204" pitchFamily="34" charset="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IEC 60050–395:</a:t>
            </a:r>
            <a:r>
              <a:rPr lang="en-US" sz="2000" b="1" dirty="0">
                <a:effectLst/>
                <a:ea typeface="Calibri" panose="020F0502020204030204" pitchFamily="34" charset="0"/>
                <a:cs typeface="Times New Roman" panose="02020603050405020304" pitchFamily="18" charset="0"/>
              </a:rPr>
              <a:t>2014</a:t>
            </a:r>
            <a:r>
              <a:rPr lang="en-US" sz="2000" dirty="0">
                <a:effectLst/>
                <a:ea typeface="Calibri" panose="020F0502020204030204" pitchFamily="34" charset="0"/>
                <a:cs typeface="Times New Roman" panose="02020603050405020304" pitchFamily="18" charset="0"/>
              </a:rPr>
              <a:t> – Part 395: Nuclear instrumentation: Physical phenomena, basic concepts, instruments, systems, equipment and detectors</a:t>
            </a:r>
            <a:r>
              <a:rPr lang="ru-RU" sz="2000" dirty="0">
                <a:effectLst/>
                <a:ea typeface="Calibri" panose="020F0502020204030204" pitchFamily="34" charset="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endParaRPr lang="ru-RU" sz="20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ru-RU" altLang="en-US" sz="2200" dirty="0">
              <a:solidFill>
                <a:srgbClr val="002060"/>
              </a:solidFill>
            </a:endParaRPr>
          </a:p>
        </p:txBody>
      </p:sp>
    </p:spTree>
    <p:extLst>
      <p:ext uri="{BB962C8B-B14F-4D97-AF65-F5344CB8AC3E}">
        <p14:creationId xmlns:p14="http://schemas.microsoft.com/office/powerpoint/2010/main" val="238960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Документы по терминам и определениям (продолжение 1)</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628800"/>
            <a:ext cx="8229600" cy="4497363"/>
          </a:xfrm>
        </p:spPr>
        <p:txBody>
          <a:bodyPr/>
          <a:lstStyle/>
          <a:p>
            <a:pPr marL="0" indent="0">
              <a:lnSpc>
                <a:spcPct val="107000"/>
              </a:lnSpc>
              <a:spcAft>
                <a:spcPts val="800"/>
              </a:spcAft>
              <a:buNone/>
            </a:pPr>
            <a:r>
              <a:rPr lang="ru-RU" sz="2000" b="1" dirty="0">
                <a:effectLst/>
                <a:ea typeface="Calibri" panose="020F0502020204030204" pitchFamily="34" charset="0"/>
                <a:cs typeface="Times New Roman" panose="02020603050405020304" pitchFamily="18" charset="0"/>
              </a:rPr>
              <a:t>Глоссарий МАГАТЭ по вопросам безопасности </a:t>
            </a:r>
            <a:r>
              <a:rPr lang="ru-RU" sz="2000" dirty="0">
                <a:effectLst/>
                <a:ea typeface="Calibri" panose="020F0502020204030204" pitchFamily="34" charset="0"/>
                <a:cs typeface="Times New Roman" panose="02020603050405020304" pitchFamily="18" charset="0"/>
              </a:rPr>
              <a:t>(Терминология, используемая в области ядерной безопасности и </a:t>
            </a:r>
            <a:r>
              <a:rPr lang="ru-RU" sz="2000" dirty="0">
                <a:ea typeface="Calibri" panose="020F0502020204030204" pitchFamily="34" charset="0"/>
                <a:cs typeface="Times New Roman" panose="02020603050405020304" pitchFamily="18" charset="0"/>
              </a:rPr>
              <a:t>радиационной защиты Издание </a:t>
            </a:r>
            <a:r>
              <a:rPr lang="ru-RU" sz="2000" b="1" dirty="0">
                <a:ea typeface="Calibri" panose="020F0502020204030204" pitchFamily="34" charset="0"/>
                <a:cs typeface="Times New Roman" panose="02020603050405020304" pitchFamily="18" charset="0"/>
              </a:rPr>
              <a:t>2018</a:t>
            </a:r>
            <a:r>
              <a:rPr lang="ru-RU" sz="2000" dirty="0">
                <a:ea typeface="Calibri" panose="020F0502020204030204" pitchFamily="34" charset="0"/>
                <a:cs typeface="Times New Roman" panose="02020603050405020304" pitchFamily="18" charset="0"/>
              </a:rPr>
              <a:t> года)</a:t>
            </a:r>
            <a:endParaRPr lang="ru-RU" sz="20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2000" b="1" dirty="0">
                <a:effectLst/>
                <a:ea typeface="Calibri" panose="020F0502020204030204" pitchFamily="34" charset="0"/>
                <a:cs typeface="Times New Roman" panose="02020603050405020304" pitchFamily="18" charset="0"/>
              </a:rPr>
              <a:t>Словарь ИСО </a:t>
            </a:r>
            <a:r>
              <a:rPr lang="en-US" sz="2000" b="1" dirty="0">
                <a:effectLst/>
                <a:ea typeface="Calibri" panose="020F0502020204030204" pitchFamily="34" charset="0"/>
                <a:cs typeface="Times New Roman" panose="02020603050405020304" pitchFamily="18" charset="0"/>
              </a:rPr>
              <a:t>80000 </a:t>
            </a:r>
            <a:r>
              <a:rPr lang="ru-RU" sz="2000" dirty="0">
                <a:effectLst/>
                <a:ea typeface="Calibri" panose="020F0502020204030204" pitchFamily="34" charset="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ISO 80000-10:</a:t>
            </a:r>
            <a:r>
              <a:rPr lang="en-US" sz="2000" b="1" dirty="0">
                <a:effectLst/>
                <a:ea typeface="Calibri" panose="020F0502020204030204" pitchFamily="34" charset="0"/>
                <a:cs typeface="Times New Roman" panose="02020603050405020304" pitchFamily="18" charset="0"/>
              </a:rPr>
              <a:t>2019</a:t>
            </a:r>
            <a:r>
              <a:rPr lang="en-US" sz="2000" dirty="0">
                <a:effectLst/>
                <a:ea typeface="Calibri" panose="020F0502020204030204" pitchFamily="34" charset="0"/>
                <a:cs typeface="Times New Roman" panose="02020603050405020304" pitchFamily="18" charset="0"/>
              </a:rPr>
              <a:t> Quantities and units — Part 10: Atomic and nuclear physics</a:t>
            </a:r>
            <a:r>
              <a:rPr lang="ru-RU" sz="2000" dirty="0">
                <a:effectLst/>
                <a:ea typeface="Calibri" panose="020F0502020204030204" pitchFamily="34" charset="0"/>
                <a:cs typeface="Times New Roman" panose="02020603050405020304" pitchFamily="18" charset="0"/>
              </a:rPr>
              <a:t>)</a:t>
            </a:r>
          </a:p>
          <a:p>
            <a:pPr marL="0" indent="0">
              <a:lnSpc>
                <a:spcPct val="107000"/>
              </a:lnSpc>
              <a:spcAft>
                <a:spcPts val="800"/>
              </a:spcAft>
              <a:buNone/>
            </a:pPr>
            <a:r>
              <a:rPr lang="ru-RU" sz="2000" b="1" dirty="0">
                <a:ea typeface="Calibri" panose="020F0502020204030204" pitchFamily="34" charset="0"/>
                <a:cs typeface="Times New Roman" panose="02020603050405020304" pitchFamily="18" charset="0"/>
              </a:rPr>
              <a:t>Российские </a:t>
            </a:r>
            <a:r>
              <a:rPr lang="ru-RU" sz="2000" b="1" dirty="0">
                <a:effectLst/>
                <a:ea typeface="Calibri" panose="020F0502020204030204" pitchFamily="34" charset="0"/>
                <a:cs typeface="Times New Roman" panose="02020603050405020304" pitchFamily="18" charset="0"/>
              </a:rPr>
              <a:t>термины и определения из документа</a:t>
            </a:r>
            <a:r>
              <a:rPr lang="ru-RU" sz="2000" b="1" dirty="0">
                <a:ea typeface="Calibri" panose="020F0502020204030204" pitchFamily="34" charset="0"/>
                <a:cs typeface="Times New Roman" panose="02020603050405020304" pitchFamily="18" charset="0"/>
              </a:rPr>
              <a:t>:</a:t>
            </a:r>
          </a:p>
          <a:p>
            <a:pPr marL="0" indent="0">
              <a:lnSpc>
                <a:spcPct val="107000"/>
              </a:lnSpc>
              <a:spcAft>
                <a:spcPts val="800"/>
              </a:spcAft>
              <a:buNone/>
            </a:pPr>
            <a:r>
              <a:rPr lang="ru-RU" sz="2000" b="1" dirty="0">
                <a:effectLst/>
                <a:ea typeface="Calibri" panose="020F0502020204030204" pitchFamily="34" charset="0"/>
                <a:cs typeface="Times New Roman" panose="02020603050405020304" pitchFamily="18" charset="0"/>
              </a:rPr>
              <a:t>ГК «Росатом» Стандарт СТО 95 12066–2020 </a:t>
            </a:r>
            <a:r>
              <a:rPr lang="ru-RU" sz="2000" dirty="0">
                <a:effectLst/>
                <a:ea typeface="Calibri" panose="020F0502020204030204" pitchFamily="34" charset="0"/>
                <a:cs typeface="Times New Roman" panose="02020603050405020304" pitchFamily="18" charset="0"/>
              </a:rPr>
              <a:t>Приборы и аппаратура для измерения или обнаружения ионизирующих излучений Термины и определения</a:t>
            </a:r>
            <a:endParaRPr lang="en-US" sz="20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ru-RU" altLang="en-US" sz="2200" dirty="0">
              <a:solidFill>
                <a:srgbClr val="002060"/>
              </a:solidFill>
            </a:endParaRPr>
          </a:p>
        </p:txBody>
      </p:sp>
    </p:spTree>
    <p:extLst>
      <p:ext uri="{BB962C8B-B14F-4D97-AF65-F5344CB8AC3E}">
        <p14:creationId xmlns:p14="http://schemas.microsoft.com/office/powerpoint/2010/main" val="218161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lang="ru-RU" altLang="en-US" sz="2800" dirty="0">
                <a:solidFill>
                  <a:srgbClr val="FFFFFF"/>
                </a:solidFill>
                <a:latin typeface="Arial"/>
                <a:cs typeface="Arial"/>
              </a:rPr>
              <a:t>Российские д</a:t>
            </a:r>
            <a:r>
              <a:rPr kumimoji="0" lang="ru-RU" altLang="en-US" sz="2800" b="0" i="0" u="none" strike="noStrike" kern="1200" cap="none" spc="0" normalizeH="0" baseline="0" noProof="0" dirty="0" err="1">
                <a:ln>
                  <a:noFill/>
                </a:ln>
                <a:solidFill>
                  <a:srgbClr val="FFFFFF"/>
                </a:solidFill>
                <a:effectLst/>
                <a:uLnTx/>
                <a:uFillTx/>
                <a:latin typeface="Arial"/>
                <a:ea typeface="+mj-ea"/>
                <a:cs typeface="Arial"/>
              </a:rPr>
              <a:t>окументы</a:t>
            </a: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 </a:t>
            </a:r>
            <a:r>
              <a:rPr lang="ru-RU" altLang="en-US" sz="2800" dirty="0">
                <a:solidFill>
                  <a:srgbClr val="FFFFFF"/>
                </a:solidFill>
              </a:rPr>
              <a:t>не соответствующие международным  требованиям</a:t>
            </a:r>
            <a:endParaRPr lang="en-US" altLang="en-US" sz="2800" dirty="0">
              <a:solidFill>
                <a:schemeClr val="bg1"/>
              </a:solidFill>
              <a:latin typeface="Calibri" panose="020F0502020204030204" pitchFamily="34" charset="0"/>
              <a:cs typeface="Calibri" panose="020F0502020204030204" pitchFamily="34" charset="0"/>
            </a:endParaRPr>
          </a:p>
        </p:txBody>
      </p:sp>
      <p:graphicFrame>
        <p:nvGraphicFramePr>
          <p:cNvPr id="6" name="Таблица 6">
            <a:extLst>
              <a:ext uri="{FF2B5EF4-FFF2-40B4-BE49-F238E27FC236}">
                <a16:creationId xmlns:a16="http://schemas.microsoft.com/office/drawing/2014/main" id="{483B5C0E-196D-2E46-45B3-9E8DE4278A5C}"/>
              </a:ext>
            </a:extLst>
          </p:cNvPr>
          <p:cNvGraphicFramePr>
            <a:graphicFrameLocks noGrp="1"/>
          </p:cNvGraphicFramePr>
          <p:nvPr>
            <p:extLst>
              <p:ext uri="{D42A27DB-BD31-4B8C-83A1-F6EECF244321}">
                <p14:modId xmlns:p14="http://schemas.microsoft.com/office/powerpoint/2010/main" val="3275957217"/>
              </p:ext>
            </p:extLst>
          </p:nvPr>
        </p:nvGraphicFramePr>
        <p:xfrm>
          <a:off x="251520" y="1562324"/>
          <a:ext cx="8712968" cy="3423999"/>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val="2470958629"/>
                    </a:ext>
                  </a:extLst>
                </a:gridCol>
                <a:gridCol w="3888432">
                  <a:extLst>
                    <a:ext uri="{9D8B030D-6E8A-4147-A177-3AD203B41FA5}">
                      <a16:colId xmlns:a16="http://schemas.microsoft.com/office/drawing/2014/main" val="3116703931"/>
                    </a:ext>
                  </a:extLst>
                </a:gridCol>
              </a:tblGrid>
              <a:tr h="589359">
                <a:tc>
                  <a:txBody>
                    <a:bodyPr/>
                    <a:lstStyle/>
                    <a:p>
                      <a:pPr algn="ctr"/>
                      <a:r>
                        <a:rPr lang="ru-RU" sz="2000" b="0" dirty="0">
                          <a:solidFill>
                            <a:schemeClr val="tx1"/>
                          </a:solidFill>
                        </a:rPr>
                        <a:t>Документ</a:t>
                      </a:r>
                      <a:endParaRPr lang="en-US" sz="2000" b="0" dirty="0">
                        <a:solidFill>
                          <a:schemeClr val="tx1"/>
                        </a:solidFill>
                      </a:endParaRPr>
                    </a:p>
                  </a:txBody>
                  <a:tcPr/>
                </a:tc>
                <a:tc>
                  <a:txBody>
                    <a:bodyPr/>
                    <a:lstStyle/>
                    <a:p>
                      <a:pPr algn="ctr"/>
                      <a:r>
                        <a:rPr lang="ru-RU" b="0" dirty="0">
                          <a:solidFill>
                            <a:schemeClr val="tx1"/>
                          </a:solidFill>
                        </a:rPr>
                        <a:t>Причина несоответствия</a:t>
                      </a:r>
                      <a:endParaRPr lang="en-US" b="0" dirty="0">
                        <a:solidFill>
                          <a:schemeClr val="tx1"/>
                        </a:solidFill>
                      </a:endParaRPr>
                    </a:p>
                  </a:txBody>
                  <a:tcPr/>
                </a:tc>
                <a:extLst>
                  <a:ext uri="{0D108BD9-81ED-4DB2-BD59-A6C34878D82A}">
                    <a16:rowId xmlns:a16="http://schemas.microsoft.com/office/drawing/2014/main" val="110753967"/>
                  </a:ext>
                </a:extLst>
              </a:tr>
              <a:tr h="589359">
                <a:tc>
                  <a:txBody>
                    <a:bodyPr/>
                    <a:lstStyle/>
                    <a:p>
                      <a:r>
                        <a:rPr lang="ru-RU" sz="1800" dirty="0">
                          <a:effectLst/>
                          <a:latin typeface="Arial" panose="020B0604020202020204" pitchFamily="34" charset="0"/>
                          <a:ea typeface="Calibri" panose="020F0502020204030204" pitchFamily="34" charset="0"/>
                        </a:rPr>
                        <a:t>В.А.Кутьков и др. Терминология ядерного приборостроения, Справочное пособие в 2-х томах, </a:t>
                      </a:r>
                      <a:r>
                        <a:rPr lang="ru-RU" sz="1800" b="1" dirty="0">
                          <a:effectLst/>
                          <a:latin typeface="Arial" panose="020B0604020202020204" pitchFamily="34" charset="0"/>
                          <a:ea typeface="Calibri" panose="020F0502020204030204" pitchFamily="34" charset="0"/>
                        </a:rPr>
                        <a:t>2006 – 2008 </a:t>
                      </a:r>
                      <a:r>
                        <a:rPr lang="ru-RU" sz="1800" dirty="0">
                          <a:effectLst/>
                          <a:latin typeface="Arial" panose="020B0604020202020204" pitchFamily="34" charset="0"/>
                          <a:ea typeface="Calibri" panose="020F0502020204030204" pitchFamily="34" charset="0"/>
                        </a:rPr>
                        <a:t>гг.</a:t>
                      </a:r>
                      <a:endParaRPr lang="en-US" dirty="0"/>
                    </a:p>
                  </a:txBody>
                  <a:tcPr/>
                </a:tc>
                <a:tc>
                  <a:txBody>
                    <a:bodyPr/>
                    <a:lstStyle/>
                    <a:p>
                      <a:r>
                        <a:rPr kumimoji="0" lang="ru-RU" sz="1800" b="0" i="0" u="none" strike="noStrike" kern="1200" cap="none" spc="0" normalizeH="0" baseline="0" noProof="0" dirty="0">
                          <a:ln>
                            <a:noFill/>
                          </a:ln>
                          <a:solidFill>
                            <a:srgbClr val="000000"/>
                          </a:solidFill>
                          <a:effectLst/>
                          <a:uLnTx/>
                          <a:uFillTx/>
                          <a:latin typeface="+mn-lt"/>
                          <a:ea typeface="+mn-ea"/>
                          <a:cs typeface="+mn-cs"/>
                        </a:rPr>
                        <a:t>Ссылки на у</a:t>
                      </a:r>
                      <a:r>
                        <a:rPr lang="ru-RU" b="0" dirty="0"/>
                        <a:t>старевшие </a:t>
                      </a:r>
                      <a:r>
                        <a:rPr kumimoji="0" lang="ru-RU" sz="1800" b="0" i="0" u="none" strike="noStrike" kern="1200" cap="none" spc="0" normalizeH="0" baseline="0" noProof="0" dirty="0">
                          <a:ln>
                            <a:noFill/>
                          </a:ln>
                          <a:solidFill>
                            <a:srgbClr val="000000"/>
                          </a:solidFill>
                          <a:effectLst/>
                          <a:uLnTx/>
                          <a:uFillTx/>
                          <a:latin typeface="+mn-lt"/>
                          <a:ea typeface="+mn-ea"/>
                          <a:cs typeface="+mn-cs"/>
                        </a:rPr>
                        <a:t>источники терминов и определений</a:t>
                      </a:r>
                      <a:endParaRPr lang="en-US" b="0" dirty="0"/>
                    </a:p>
                  </a:txBody>
                  <a:tcPr/>
                </a:tc>
                <a:extLst>
                  <a:ext uri="{0D108BD9-81ED-4DB2-BD59-A6C34878D82A}">
                    <a16:rowId xmlns:a16="http://schemas.microsoft.com/office/drawing/2014/main" val="1818527214"/>
                  </a:ext>
                </a:extLst>
              </a:tr>
              <a:tr h="589359">
                <a:tc>
                  <a:txBody>
                    <a:bodyPr/>
                    <a:lstStyle/>
                    <a:p>
                      <a:r>
                        <a:rPr lang="ru-RU" dirty="0"/>
                        <a:t>РМГ 78–</a:t>
                      </a:r>
                      <a:r>
                        <a:rPr lang="ru-RU" b="1" dirty="0"/>
                        <a:t>2005</a:t>
                      </a:r>
                      <a:r>
                        <a:rPr lang="ru-RU" dirty="0"/>
                        <a:t> ГСИ. Излучения ионизирующие и их измерения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mn-lt"/>
                          <a:ea typeface="+mn-ea"/>
                          <a:cs typeface="+mn-cs"/>
                        </a:rPr>
                        <a:t>Отсутствуют ссылки на источники терминов и определений</a:t>
                      </a: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590864492"/>
                  </a:ext>
                </a:extLst>
              </a:tr>
              <a:tr h="589359">
                <a:tc>
                  <a:txBody>
                    <a:bodyPr/>
                    <a:lstStyle/>
                    <a:p>
                      <a:r>
                        <a:rPr lang="ru-RU" dirty="0"/>
                        <a:t>РМГ 29–</a:t>
                      </a:r>
                      <a:r>
                        <a:rPr lang="ru-RU" b="1" dirty="0"/>
                        <a:t>2013</a:t>
                      </a:r>
                      <a:r>
                        <a:rPr lang="ru-RU" dirty="0"/>
                        <a:t> ГСИ. Метрология. Основные термины и определения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mn-lt"/>
                          <a:ea typeface="+mn-ea"/>
                          <a:cs typeface="+mn-cs"/>
                        </a:rPr>
                        <a:t>Отсутствуют ссылки на источники терминов и определений</a:t>
                      </a: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69865206"/>
                  </a:ext>
                </a:extLst>
              </a:tr>
              <a:tr h="589359">
                <a:tc>
                  <a:txBody>
                    <a:bodyPr/>
                    <a:lstStyle/>
                    <a:p>
                      <a:r>
                        <a:rPr lang="ru-RU" dirty="0"/>
                        <a:t>Международный словарь по метрологии С-Петербург, (ВНИИМ, </a:t>
                      </a:r>
                      <a:r>
                        <a:rPr lang="ru-RU" dirty="0" err="1"/>
                        <a:t>БелГИМ</a:t>
                      </a:r>
                      <a:r>
                        <a:rPr lang="ru-RU" dirty="0"/>
                        <a:t>) </a:t>
                      </a:r>
                      <a:r>
                        <a:rPr lang="ru-RU" b="1" dirty="0"/>
                        <a:t>2010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mn-lt"/>
                          <a:ea typeface="+mn-ea"/>
                          <a:cs typeface="+mn-cs"/>
                        </a:rPr>
                        <a:t>Отсутствуют ссылки на источники терминов и определений</a:t>
                      </a: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9256563"/>
                  </a:ext>
                </a:extLst>
              </a:tr>
            </a:tbl>
          </a:graphicData>
        </a:graphic>
      </p:graphicFrame>
    </p:spTree>
    <p:extLst>
      <p:ext uri="{BB962C8B-B14F-4D97-AF65-F5344CB8AC3E}">
        <p14:creationId xmlns:p14="http://schemas.microsoft.com/office/powerpoint/2010/main" val="43140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Курьезы</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628800"/>
            <a:ext cx="8229600" cy="4497363"/>
          </a:xfrm>
        </p:spPr>
        <p:txBody>
          <a:bodyPr/>
          <a:lstStyle/>
          <a:p>
            <a:pPr marL="0" indent="0">
              <a:lnSpc>
                <a:spcPct val="107000"/>
              </a:lnSpc>
              <a:spcAft>
                <a:spcPts val="800"/>
              </a:spcAft>
              <a:buNone/>
            </a:pPr>
            <a:r>
              <a:rPr lang="ru-RU" altLang="en-US" sz="2000" dirty="0">
                <a:solidFill>
                  <a:srgbClr val="002060"/>
                </a:solidFill>
              </a:rPr>
              <a:t>Цитата из статьи авторов из ВНИИМ Т.И. </a:t>
            </a:r>
            <a:r>
              <a:rPr lang="ru-RU" altLang="en-US" sz="2000" dirty="0" err="1">
                <a:solidFill>
                  <a:srgbClr val="002060"/>
                </a:solidFill>
              </a:rPr>
              <a:t>Шильникова</a:t>
            </a:r>
            <a:r>
              <a:rPr lang="ru-RU" altLang="en-US" sz="2000" dirty="0">
                <a:solidFill>
                  <a:srgbClr val="002060"/>
                </a:solidFill>
              </a:rPr>
              <a:t>, И.В. Алексеев, С.М. Аршанский, В.П. </a:t>
            </a:r>
            <a:r>
              <a:rPr lang="ru-RU" altLang="en-US" sz="2000" dirty="0" err="1">
                <a:solidFill>
                  <a:srgbClr val="002060"/>
                </a:solidFill>
              </a:rPr>
              <a:t>Домарацкий</a:t>
            </a:r>
            <a:r>
              <a:rPr lang="ru-RU" altLang="en-US" sz="2000" dirty="0">
                <a:solidFill>
                  <a:srgbClr val="002060"/>
                </a:solidFill>
              </a:rPr>
              <a:t>, Г.В. Жуков, Н.Н. Моисеев, А.В. Оборин </a:t>
            </a:r>
            <a:r>
              <a:rPr lang="ru-RU" altLang="en-US" sz="2000" b="1" dirty="0">
                <a:solidFill>
                  <a:srgbClr val="002060"/>
                </a:solidFill>
              </a:rPr>
              <a:t>(</a:t>
            </a:r>
            <a:r>
              <a:rPr lang="ru-RU" sz="2000" b="1" i="0" u="none" strike="noStrike" baseline="0" dirty="0">
                <a:solidFill>
                  <a:srgbClr val="000000"/>
                </a:solidFill>
              </a:rPr>
              <a:t>АНРИ / № 3 (110), 2022)</a:t>
            </a:r>
            <a:r>
              <a:rPr lang="ru-RU" sz="2000" b="1" i="0" u="none" strike="noStrike" baseline="0" dirty="0">
                <a:solidFill>
                  <a:srgbClr val="002060"/>
                </a:solidFill>
              </a:rPr>
              <a:t>: </a:t>
            </a:r>
          </a:p>
          <a:p>
            <a:pPr marL="0" indent="0">
              <a:lnSpc>
                <a:spcPct val="107000"/>
              </a:lnSpc>
              <a:spcAft>
                <a:spcPts val="800"/>
              </a:spcAft>
              <a:buNone/>
            </a:pPr>
            <a:r>
              <a:rPr lang="ru-RU" altLang="en-US" sz="2000" dirty="0">
                <a:solidFill>
                  <a:srgbClr val="002060"/>
                </a:solidFill>
              </a:rPr>
              <a:t>«… </a:t>
            </a:r>
            <a:r>
              <a:rPr lang="ru-RU" sz="2000" b="0" i="0" u="none" strike="noStrike" baseline="0" dirty="0">
                <a:solidFill>
                  <a:srgbClr val="000000"/>
                </a:solidFill>
              </a:rPr>
              <a:t>термины и определения, используемые в метрологии, приведены в определенное соответствие с международной терминологией </a:t>
            </a:r>
            <a:r>
              <a:rPr lang="ru-RU" sz="2000" b="1" i="0" u="none" strike="noStrike" baseline="0" dirty="0">
                <a:solidFill>
                  <a:srgbClr val="000000"/>
                </a:solidFill>
              </a:rPr>
              <a:t>благодаря РМГ 29-2013 </a:t>
            </a:r>
            <a:r>
              <a:rPr lang="ru-RU" sz="2000" b="0" i="0" u="none" strike="noStrike" baseline="0" dirty="0">
                <a:solidFill>
                  <a:srgbClr val="000000"/>
                </a:solidFill>
              </a:rPr>
              <a:t>«Метрология. Термины и определения»…»;</a:t>
            </a:r>
            <a:endParaRPr lang="ru-RU" sz="2000" dirty="0">
              <a:solidFill>
                <a:srgbClr val="000000"/>
              </a:solidFill>
            </a:endParaRPr>
          </a:p>
          <a:p>
            <a:pPr marL="0" indent="0">
              <a:lnSpc>
                <a:spcPct val="107000"/>
              </a:lnSpc>
              <a:spcAft>
                <a:spcPts val="800"/>
              </a:spcAft>
              <a:buNone/>
            </a:pPr>
            <a:r>
              <a:rPr lang="ru-RU" sz="2000" b="0" i="0" u="none" strike="noStrike" baseline="0" dirty="0">
                <a:solidFill>
                  <a:srgbClr val="000000"/>
                </a:solidFill>
              </a:rPr>
              <a:t>показывает, что авторы, </a:t>
            </a:r>
            <a:r>
              <a:rPr lang="ru-RU" sz="2000" dirty="0">
                <a:solidFill>
                  <a:srgbClr val="000000"/>
                </a:solidFill>
              </a:rPr>
              <a:t>сотрудники </a:t>
            </a:r>
            <a:r>
              <a:rPr lang="ru-RU" sz="2000" b="1" i="0" u="none" strike="noStrike" baseline="0" dirty="0">
                <a:solidFill>
                  <a:srgbClr val="000000"/>
                </a:solidFill>
              </a:rPr>
              <a:t>ВНИИМ</a:t>
            </a:r>
            <a:r>
              <a:rPr lang="ru-RU" sz="2000" b="0" i="0" u="none" strike="noStrike" baseline="0" dirty="0">
                <a:solidFill>
                  <a:srgbClr val="000000"/>
                </a:solidFill>
              </a:rPr>
              <a:t>, головной организации Росстандарта, не используют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Международный словарь по </a:t>
            </a:r>
            <a:r>
              <a:rPr kumimoji="0" lang="ru-RU" sz="2000" b="1"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метрологии </a:t>
            </a:r>
            <a:r>
              <a:rPr kumimoji="0" lang="ru-RU" sz="20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изданный </a:t>
            </a:r>
            <a:r>
              <a:rPr lang="ru-RU" sz="2000" dirty="0">
                <a:solidFill>
                  <a:srgbClr val="000000"/>
                </a:solidFill>
                <a:ea typeface="Calibri" panose="020F0502020204030204" pitchFamily="34" charset="0"/>
                <a:cs typeface="Times New Roman" panose="02020603050405020304" pitchFamily="18" charset="0"/>
              </a:rPr>
              <a:t>на </a:t>
            </a:r>
            <a:r>
              <a:rPr lang="ru-RU" sz="2000" b="1" dirty="0">
                <a:solidFill>
                  <a:srgbClr val="000000"/>
                </a:solidFill>
                <a:ea typeface="Calibri" panose="020F0502020204030204" pitchFamily="34" charset="0"/>
                <a:cs typeface="Times New Roman" panose="02020603050405020304" pitchFamily="18" charset="0"/>
              </a:rPr>
              <a:t>русском</a:t>
            </a:r>
            <a:r>
              <a:rPr lang="ru-RU" sz="2000" dirty="0">
                <a:solidFill>
                  <a:srgbClr val="000000"/>
                </a:solidFill>
                <a:ea typeface="Calibri" panose="020F0502020204030204" pitchFamily="34" charset="0"/>
                <a:cs typeface="Times New Roman" panose="02020603050405020304" pitchFamily="18" charset="0"/>
              </a:rPr>
              <a:t> языке в </a:t>
            </a:r>
            <a:r>
              <a:rPr kumimoji="0" lang="ru-RU"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2007</a:t>
            </a:r>
            <a:r>
              <a:rPr kumimoji="0" lang="ru-RU"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году.</a:t>
            </a:r>
            <a:endParaRPr lang="ru-RU" altLang="en-US" sz="2000" dirty="0">
              <a:solidFill>
                <a:srgbClr val="002060"/>
              </a:solidFill>
            </a:endParaRPr>
          </a:p>
          <a:p>
            <a:pPr marL="0" indent="0" algn="just">
              <a:lnSpc>
                <a:spcPct val="107000"/>
              </a:lnSpc>
              <a:spcAft>
                <a:spcPts val="800"/>
              </a:spcAft>
              <a:buNone/>
            </a:pPr>
            <a:endParaRPr lang="ru-RU" altLang="en-US" sz="2000" dirty="0">
              <a:solidFill>
                <a:srgbClr val="002060"/>
              </a:solidFill>
            </a:endParaRPr>
          </a:p>
        </p:txBody>
      </p:sp>
    </p:spTree>
    <p:extLst>
      <p:ext uri="{BB962C8B-B14F-4D97-AF65-F5344CB8AC3E}">
        <p14:creationId xmlns:p14="http://schemas.microsoft.com/office/powerpoint/2010/main" val="212787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33EF7809-BDD0-4FAF-BB4E-445BC2272DA2}"/>
              </a:ext>
            </a:extLst>
          </p:cNvPr>
          <p:cNvSpPr>
            <a:spLocks noGrp="1" noChangeArrowheads="1"/>
          </p:cNvSpPr>
          <p:nvPr>
            <p:ph type="title"/>
          </p:nvPr>
        </p:nvSpPr>
        <p:spPr>
          <a:xfrm>
            <a:off x="457200" y="476250"/>
            <a:ext cx="8229600" cy="941388"/>
          </a:xfrm>
        </p:spPr>
        <p:txBody>
          <a:bodyPr/>
          <a:lstStyle/>
          <a:p>
            <a:pPr>
              <a:defRPr/>
            </a:pPr>
            <a:r>
              <a:rPr kumimoji="0" lang="ru-RU" altLang="en-US" sz="2800" b="0" i="0" u="none" strike="noStrike" kern="1200" cap="none" spc="0" normalizeH="0" baseline="0" noProof="0" dirty="0">
                <a:ln>
                  <a:noFill/>
                </a:ln>
                <a:solidFill>
                  <a:srgbClr val="FFFFFF"/>
                </a:solidFill>
                <a:effectLst/>
                <a:uLnTx/>
                <a:uFillTx/>
                <a:latin typeface="Arial"/>
                <a:ea typeface="+mj-ea"/>
                <a:cs typeface="Arial"/>
              </a:rPr>
              <a:t>Сравнение </a:t>
            </a:r>
            <a:r>
              <a:rPr lang="ru-RU" altLang="en-US" sz="2800" dirty="0">
                <a:solidFill>
                  <a:srgbClr val="FFFFFF"/>
                </a:solidFill>
              </a:rPr>
              <a:t>международных и российских терминов и определений</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0243" name="Объект 2">
            <a:extLst>
              <a:ext uri="{FF2B5EF4-FFF2-40B4-BE49-F238E27FC236}">
                <a16:creationId xmlns:a16="http://schemas.microsoft.com/office/drawing/2014/main" id="{FE55B480-C7E7-46CF-AC13-AFC0A4046BA2}"/>
              </a:ext>
            </a:extLst>
          </p:cNvPr>
          <p:cNvSpPr>
            <a:spLocks noGrp="1" noChangeArrowheads="1"/>
          </p:cNvSpPr>
          <p:nvPr>
            <p:ph idx="1"/>
          </p:nvPr>
        </p:nvSpPr>
        <p:spPr>
          <a:xfrm>
            <a:off x="457200" y="1556792"/>
            <a:ext cx="8229600" cy="4824958"/>
          </a:xfrm>
        </p:spPr>
        <p:txBody>
          <a:bodyPr/>
          <a:lstStyle/>
          <a:p>
            <a:pPr marL="0" indent="0">
              <a:spcBef>
                <a:spcPct val="30000"/>
              </a:spcBef>
              <a:buNone/>
              <a:defRPr/>
            </a:pPr>
            <a:r>
              <a:rPr kumimoji="0" lang="ru-RU" sz="2000" b="1" i="0" u="none" strike="noStrike" kern="1200" cap="none" spc="0" normalizeH="0" baseline="0" noProof="0" dirty="0">
                <a:ln>
                  <a:noFill/>
                </a:ln>
                <a:effectLst/>
                <a:uLnTx/>
                <a:uFillTx/>
                <a:ea typeface="+mn-ea"/>
                <a:cs typeface="+mn-cs"/>
              </a:rPr>
              <a:t>Участвуют в сравнении следующие международные </a:t>
            </a:r>
            <a:r>
              <a:rPr lang="ru-RU" sz="2000" b="1" dirty="0"/>
              <a:t>документы</a:t>
            </a:r>
            <a:r>
              <a:rPr kumimoji="0" lang="ru-RU" sz="2000" b="0" i="0" u="none" strike="noStrike" kern="1200" cap="none" spc="0" normalizeH="0" baseline="0" noProof="0" dirty="0">
                <a:ln>
                  <a:noFill/>
                </a:ln>
                <a:effectLst/>
                <a:uLnTx/>
                <a:uFillTx/>
                <a:ea typeface="+mn-ea"/>
                <a:cs typeface="+mn-cs"/>
              </a:rPr>
              <a:t>: </a:t>
            </a:r>
          </a:p>
          <a:p>
            <a:pPr marL="0" indent="0">
              <a:spcBef>
                <a:spcPct val="30000"/>
              </a:spcBef>
              <a:buNone/>
              <a:defRPr/>
            </a:pPr>
            <a:r>
              <a:rPr lang="ru-RU" sz="2000" b="1" dirty="0">
                <a:solidFill>
                  <a:srgbClr val="000000"/>
                </a:solidFill>
                <a:ea typeface="Calibri" panose="020F0502020204030204" pitchFamily="34" charset="0"/>
                <a:cs typeface="Times New Roman" panose="02020603050405020304" pitchFamily="18" charset="0"/>
              </a:rPr>
              <a:t>Публикация МКРЗ 74</a:t>
            </a:r>
            <a:r>
              <a:rPr lang="ru-RU" sz="2000" dirty="0">
                <a:solidFill>
                  <a:srgbClr val="000000"/>
                </a:solidFill>
                <a:ea typeface="Calibri" panose="020F0502020204030204" pitchFamily="34" charset="0"/>
                <a:cs typeface="Times New Roman" panose="02020603050405020304" pitchFamily="18" charset="0"/>
              </a:rPr>
              <a:t>, </a:t>
            </a:r>
            <a:r>
              <a:rPr lang="ru-RU" sz="2000" b="1" dirty="0">
                <a:solidFill>
                  <a:srgbClr val="000000"/>
                </a:solidFill>
                <a:ea typeface="Calibri" panose="020F0502020204030204" pitchFamily="34" charset="0"/>
                <a:cs typeface="Times New Roman" panose="02020603050405020304" pitchFamily="18" charset="0"/>
              </a:rPr>
              <a:t>1996,</a:t>
            </a:r>
            <a:r>
              <a:rPr lang="ru-RU" sz="2000" dirty="0">
                <a:solidFill>
                  <a:srgbClr val="000000"/>
                </a:solidFill>
                <a:ea typeface="Calibri" panose="020F0502020204030204" pitchFamily="34" charset="0"/>
                <a:cs typeface="Times New Roman" panose="02020603050405020304" pitchFamily="18" charset="0"/>
              </a:rPr>
              <a:t> Публикация Международной комиссии по радиологической защите (ICRР) 74, Переходные коэффициенты для использования в радиологической защите от внешнего излучения </a:t>
            </a:r>
          </a:p>
          <a:p>
            <a:pPr marL="0" indent="0">
              <a:spcBef>
                <a:spcPct val="30000"/>
              </a:spcBef>
              <a:buNone/>
              <a:defRPr/>
            </a:pPr>
            <a:r>
              <a:rPr lang="ru-RU" sz="2000" b="1" dirty="0">
                <a:solidFill>
                  <a:srgbClr val="000000"/>
                </a:solidFill>
                <a:ea typeface="Calibri" panose="020F0502020204030204" pitchFamily="34" charset="0"/>
                <a:cs typeface="Times New Roman" panose="02020603050405020304" pitchFamily="18" charset="0"/>
              </a:rPr>
              <a:t>Отчет МКРЕ 57, 1998</a:t>
            </a:r>
            <a:r>
              <a:rPr lang="ru-RU" sz="2000" dirty="0">
                <a:solidFill>
                  <a:srgbClr val="000000"/>
                </a:solidFill>
                <a:ea typeface="Calibri" panose="020F0502020204030204" pitchFamily="34" charset="0"/>
                <a:cs typeface="Times New Roman" panose="02020603050405020304" pitchFamily="18" charset="0"/>
              </a:rPr>
              <a:t>, Отчет Международной комиссии по величинам, единицам (ICRU), Переходные коэффициенты для использования в радиологической защите от внешнего излучения</a:t>
            </a:r>
          </a:p>
          <a:p>
            <a:pPr marL="0" lvl="0" indent="0">
              <a:buNone/>
              <a:defRPr/>
            </a:pPr>
            <a:r>
              <a:rPr kumimoji="0" lang="ru-RU" sz="2000" b="1" i="0" u="none" strike="noStrike" kern="1200" cap="none" spc="0" normalizeH="0" baseline="0" noProof="0" dirty="0">
                <a:ln>
                  <a:noFill/>
                </a:ln>
                <a:solidFill>
                  <a:srgbClr val="000000"/>
                </a:solidFill>
                <a:effectLst/>
                <a:uLnTx/>
                <a:uFillTx/>
                <a:ea typeface="+mn-ea"/>
                <a:cs typeface="Arial"/>
              </a:rPr>
              <a:t>Международный словарь по метрологии </a:t>
            </a:r>
            <a:r>
              <a:rPr kumimoji="0" lang="ru-RU" sz="2000" b="0" i="0" u="none" strike="noStrike" kern="1200" cap="none" spc="0" normalizeH="0" baseline="0" noProof="0" dirty="0">
                <a:ln>
                  <a:noFill/>
                </a:ln>
                <a:solidFill>
                  <a:srgbClr val="000000"/>
                </a:solidFill>
                <a:effectLst/>
                <a:uLnTx/>
                <a:uFillTx/>
                <a:ea typeface="+mn-ea"/>
                <a:cs typeface="Arial"/>
              </a:rPr>
              <a:t>(VIM) </a:t>
            </a:r>
            <a:r>
              <a:rPr lang="ru-RU" sz="2000" dirty="0">
                <a:solidFill>
                  <a:srgbClr val="000000"/>
                </a:solidFill>
              </a:rPr>
              <a:t>ISO/IEC GUIDE 99:2007(E/R) Основные </a:t>
            </a:r>
            <a:r>
              <a:rPr kumimoji="0" lang="ru-RU" sz="2000" b="0" i="0" u="none" strike="noStrike" kern="1200" cap="none" spc="0" normalizeH="0" baseline="0" noProof="0" dirty="0">
                <a:ln>
                  <a:noFill/>
                </a:ln>
                <a:solidFill>
                  <a:srgbClr val="000000"/>
                </a:solidFill>
                <a:effectLst/>
                <a:uLnTx/>
                <a:uFillTx/>
                <a:ea typeface="+mn-ea"/>
                <a:cs typeface="Arial"/>
              </a:rPr>
              <a:t>и общие понятия и соответствующие термины </a:t>
            </a:r>
          </a:p>
          <a:p>
            <a:pPr marL="0" indent="0" algn="just">
              <a:lnSpc>
                <a:spcPct val="107000"/>
              </a:lnSpc>
              <a:spcAft>
                <a:spcPts val="800"/>
              </a:spcAft>
              <a:buNone/>
            </a:pPr>
            <a:endParaRPr lang="ru-RU"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499282"/>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2">
      <a:majorFont>
        <a:latin typeface="Roboto Regular"/>
        <a:ea typeface=""/>
        <a:cs typeface=""/>
      </a:majorFont>
      <a:minorFont>
        <a:latin typeface="Roboto Regular"/>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70339</TotalTime>
  <Words>4066</Words>
  <Application>Microsoft Office PowerPoint</Application>
  <PresentationFormat>Экран (4:3)</PresentationFormat>
  <Paragraphs>330</Paragraphs>
  <Slides>27</Slides>
  <Notes>26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27</vt:i4>
      </vt:variant>
    </vt:vector>
  </HeadingPairs>
  <TitlesOfParts>
    <vt:vector size="37" baseType="lpstr">
      <vt:lpstr>Arial</vt:lpstr>
      <vt:lpstr>Arial-BoldMT</vt:lpstr>
      <vt:lpstr>ArialMT</vt:lpstr>
      <vt:lpstr>Calibri</vt:lpstr>
      <vt:lpstr>Roboto</vt:lpstr>
      <vt:lpstr>Roboto Regular</vt:lpstr>
      <vt:lpstr>Times New Roman</vt:lpstr>
      <vt:lpstr>Оформление по умолчанию</vt:lpstr>
      <vt:lpstr>2_Специальное оформление</vt:lpstr>
      <vt:lpstr>1_Специальное оформление</vt:lpstr>
      <vt:lpstr>ТЕРМИНОЛОГИЧЕСКИЕ РАЗЛИЧИЯ МЕЖДУНАРОДНЫХ И РОССИЙСКИХ    СТАНДАРТОВ</vt:lpstr>
      <vt:lpstr>Проблемы гармонизации российских и международных стандартов</vt:lpstr>
      <vt:lpstr>Проблема НАСА с марсианским проектом</vt:lpstr>
      <vt:lpstr>Термины</vt:lpstr>
      <vt:lpstr>Документы по терминам и определениям</vt:lpstr>
      <vt:lpstr>Документы по терминам и определениям (продолжение 1)</vt:lpstr>
      <vt:lpstr>Российские документы не соответствующие международным  требованиям</vt:lpstr>
      <vt:lpstr>Курьезы</vt:lpstr>
      <vt:lpstr>Сравнение международных и российских терминов и определений</vt:lpstr>
      <vt:lpstr>Сравнение … (продолжение 1)</vt:lpstr>
      <vt:lpstr>Сравнение … (продолжение 2)</vt:lpstr>
      <vt:lpstr>Сравнение … (продолжение 3)</vt:lpstr>
      <vt:lpstr>Сравнение … (продолжение 4)</vt:lpstr>
      <vt:lpstr>Пример: Проверка характеристики</vt:lpstr>
      <vt:lpstr>Сравнение … (продолжение 5) </vt:lpstr>
      <vt:lpstr>«Таблица 7.3 - Требования к (индивидуальным) дозиметрам электронным прямопоказывающим фотонного излучения» </vt:lpstr>
      <vt:lpstr>Сравнение … (продолжение 6) </vt:lpstr>
      <vt:lpstr>Сравнение … (продолжение 7)</vt:lpstr>
      <vt:lpstr>Сравнение … (продолжение 8) </vt:lpstr>
      <vt:lpstr>Сравнение … (продолжение 9) </vt:lpstr>
      <vt:lpstr>Сравнение … (продолжение 10) </vt:lpstr>
      <vt:lpstr>Сравнение … (продолжение 11) </vt:lpstr>
      <vt:lpstr>Сравнение … (продолжение 12)  </vt:lpstr>
      <vt:lpstr>Что делать?</vt:lpstr>
      <vt:lpstr>Как у соседей?</vt:lpstr>
      <vt:lpstr>Выводы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Стандарты МЭК</dc:title>
  <dc:creator>user</dc:creator>
  <cp:lastModifiedBy>Kubeisin Nurlybaev</cp:lastModifiedBy>
  <cp:revision>240</cp:revision>
  <dcterms:created xsi:type="dcterms:W3CDTF">2014-10-22T16:05:10Z</dcterms:created>
  <dcterms:modified xsi:type="dcterms:W3CDTF">2023-10-06T07:28:36Z</dcterms:modified>
</cp:coreProperties>
</file>